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69" r:id="rId3"/>
    <p:sldId id="411" r:id="rId5"/>
    <p:sldId id="523" r:id="rId6"/>
    <p:sldId id="408" r:id="rId7"/>
    <p:sldId id="477" r:id="rId8"/>
    <p:sldId id="478" r:id="rId9"/>
    <p:sldId id="479" r:id="rId10"/>
    <p:sldId id="553" r:id="rId11"/>
    <p:sldId id="481" r:id="rId12"/>
    <p:sldId id="554" r:id="rId13"/>
    <p:sldId id="461" r:id="rId14"/>
    <p:sldId id="505" r:id="rId15"/>
    <p:sldId id="457" r:id="rId16"/>
    <p:sldId id="529" r:id="rId17"/>
    <p:sldId id="530" r:id="rId18"/>
    <p:sldId id="500" r:id="rId19"/>
    <p:sldId id="531" r:id="rId20"/>
    <p:sldId id="528" r:id="rId21"/>
    <p:sldId id="502" r:id="rId22"/>
    <p:sldId id="503" r:id="rId23"/>
    <p:sldId id="443" r:id="rId2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66"/>
    <a:srgbClr val="EB2A03"/>
    <a:srgbClr val="149494"/>
    <a:srgbClr val="DC490E"/>
    <a:srgbClr val="F8F084"/>
    <a:srgbClr val="155755"/>
    <a:srgbClr val="0F3E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359"/>
  </p:normalViewPr>
  <p:slideViewPr>
    <p:cSldViewPr showGuides="1">
      <p:cViewPr varScale="1">
        <p:scale>
          <a:sx n="86" d="100"/>
          <a:sy n="86" d="100"/>
        </p:scale>
        <p:origin x="-1494" y="-84"/>
      </p:cViewPr>
      <p:guideLst>
        <p:guide orient="horz" pos="2286"/>
        <p:guide pos="278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4" Type="http://schemas.openxmlformats.org/officeDocument/2006/relationships/image" Target="../media/image12.wmf"/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2"/>
          <p:cNvSpPr/>
          <p:nvPr>
            <p:ph type="sldImg"/>
          </p:nvPr>
        </p:nvSpPr>
        <p:spPr>
          <a:xfrm>
            <a:off x="1050925" y="754063"/>
            <a:ext cx="4572000" cy="3294062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1" name="Rectangle 3"/>
          <p:cNvSpPr>
            <a:spLocks noGrp="1"/>
          </p:cNvSpPr>
          <p:nvPr>
            <p:ph type="body" sz="quarter"/>
          </p:nvPr>
        </p:nvSpPr>
        <p:spPr>
          <a:xfrm>
            <a:off x="538163" y="4387850"/>
            <a:ext cx="5780087" cy="39528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
第二级
第三级
第四级
第五级</a:t>
            </a:r>
            <a:endParaRPr lang="zh-CN" altLang="en-US" dirty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49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6800"/>
            <a:ext cx="29749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C212482-D0CB-4216-8E28-FC78F78C3806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幻灯片图像占位符 1"/>
          <p:cNvSpPr/>
          <p:nvPr>
            <p:ph type="sldImg"/>
          </p:nvPr>
        </p:nvSpPr>
        <p:spPr>
          <a:xfrm>
            <a:off x="1141413" y="754063"/>
            <a:ext cx="4391025" cy="3294062"/>
          </a:xfrm>
        </p:spPr>
      </p:sp>
      <p:sp>
        <p:nvSpPr>
          <p:cNvPr id="4098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幻灯片图像占位符 1"/>
          <p:cNvSpPr>
            <a:spLocks noTextEdit="1"/>
          </p:cNvSpPr>
          <p:nvPr>
            <p:ph type="sldImg"/>
          </p:nvPr>
        </p:nvSpPr>
        <p:spPr>
          <a:xfrm>
            <a:off x="1141413" y="754063"/>
            <a:ext cx="4391025" cy="3294062"/>
          </a:xfrm>
        </p:spPr>
      </p:sp>
      <p:sp>
        <p:nvSpPr>
          <p:cNvPr id="11266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1126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3025" y="8686800"/>
            <a:ext cx="2974975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lvl="0" indent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1413" y="754063"/>
            <a:ext cx="4391025" cy="3294062"/>
          </a:xfrm>
        </p:spPr>
      </p:sp>
      <p:sp>
        <p:nvSpPr>
          <p:cNvPr id="31746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3174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3025" y="8686800"/>
            <a:ext cx="2974975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lvl="0" indent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AAB9138-2BDB-456A-BFBC-AC67E30F1407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AAB9138-2BDB-456A-BFBC-AC67E30F1407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AAB9138-2BDB-456A-BFBC-AC67E30F1407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AAB9138-2BDB-456A-BFBC-AC67E30F1407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AAB9138-2BDB-456A-BFBC-AC67E30F1407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AAB9138-2BDB-456A-BFBC-AC67E30F1407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AAB9138-2BDB-456A-BFBC-AC67E30F1407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AAB9138-2BDB-456A-BFBC-AC67E30F1407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AAB9138-2BDB-456A-BFBC-AC67E30F1407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AAB9138-2BDB-456A-BFBC-AC67E30F1407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AAB9138-2BDB-456A-BFBC-AC67E30F1407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AAB9138-2BDB-456A-BFBC-AC67E30F1407}" type="slidenum">
              <a: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4.v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5.wmf"/><Relationship Id="rId3" Type="http://schemas.openxmlformats.org/officeDocument/2006/relationships/oleObject" Target="../embeddings/oleObject10.bin"/><Relationship Id="rId2" Type="http://schemas.openxmlformats.org/officeDocument/2006/relationships/image" Target="../media/image14.wmf"/><Relationship Id="rId1" Type="http://schemas.openxmlformats.org/officeDocument/2006/relationships/oleObject" Target="../embeddings/oleObject9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3.xml"/><Relationship Id="rId8" Type="http://schemas.openxmlformats.org/officeDocument/2006/relationships/vmlDrawing" Target="../drawings/vmlDrawing5.v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9.wmf"/><Relationship Id="rId3" Type="http://schemas.openxmlformats.org/officeDocument/2006/relationships/oleObject" Target="../embeddings/oleObject13.bin"/><Relationship Id="rId2" Type="http://schemas.openxmlformats.org/officeDocument/2006/relationships/image" Target="../media/image18.wmf"/><Relationship Id="rId1" Type="http://schemas.openxmlformats.org/officeDocument/2006/relationships/oleObject" Target="../embeddings/oleObject12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6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2.wmf"/><Relationship Id="rId1" Type="http://schemas.openxmlformats.org/officeDocument/2006/relationships/oleObject" Target="../embeddings/oleObject15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7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3.wmf"/><Relationship Id="rId1" Type="http://schemas.openxmlformats.org/officeDocument/2006/relationships/oleObject" Target="../embeddings/oleObject16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wmf"/><Relationship Id="rId1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2.vml"/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8.wmf"/><Relationship Id="rId6" Type="http://schemas.openxmlformats.org/officeDocument/2006/relationships/oleObject" Target="../embeddings/oleObject4.bin"/><Relationship Id="rId5" Type="http://schemas.openxmlformats.org/officeDocument/2006/relationships/image" Target="../media/image7.wmf"/><Relationship Id="rId4" Type="http://schemas.openxmlformats.org/officeDocument/2006/relationships/oleObject" Target="../embeddings/oleObject3.bin"/><Relationship Id="rId3" Type="http://schemas.openxmlformats.org/officeDocument/2006/relationships/image" Target="../media/image6.wmf"/><Relationship Id="rId2" Type="http://schemas.openxmlformats.org/officeDocument/2006/relationships/oleObject" Target="../embeddings/oleObject2.bin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12.wmf"/><Relationship Id="rId7" Type="http://schemas.openxmlformats.org/officeDocument/2006/relationships/oleObject" Target="../embeddings/oleObject8.bin"/><Relationship Id="rId6" Type="http://schemas.openxmlformats.org/officeDocument/2006/relationships/image" Target="../media/image11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0.wmf"/><Relationship Id="rId3" Type="http://schemas.openxmlformats.org/officeDocument/2006/relationships/oleObject" Target="../embeddings/oleObject6.bin"/><Relationship Id="rId2" Type="http://schemas.openxmlformats.org/officeDocument/2006/relationships/image" Target="../media/image9.wmf"/><Relationship Id="rId10" Type="http://schemas.openxmlformats.org/officeDocument/2006/relationships/vmlDrawing" Target="../drawings/vmlDrawing3.vml"/><Relationship Id="rId1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102" name="Text Box 33"/>
          <p:cNvSpPr txBox="1"/>
          <p:nvPr/>
        </p:nvSpPr>
        <p:spPr>
          <a:xfrm>
            <a:off x="5364163" y="620713"/>
            <a:ext cx="3565525" cy="8223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dirty="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</a:rPr>
              <a:t>学练优八年级数学下（RJ）</a:t>
            </a:r>
            <a:endParaRPr lang="zh-CN" altLang="en-US" sz="2400" dirty="0">
              <a:solidFill>
                <a:schemeClr val="accent1"/>
              </a:solidFill>
              <a:latin typeface="华文细黑" pitchFamily="2" charset="-122"/>
              <a:ea typeface="华文细黑" pitchFamily="2" charset="-122"/>
            </a:endParaRPr>
          </a:p>
          <a:p>
            <a:r>
              <a:rPr lang="zh-CN" altLang="en-US" sz="2400" dirty="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</a:rPr>
              <a:t>            教学课件</a:t>
            </a:r>
            <a:endParaRPr lang="zh-CN" altLang="en-US" sz="2400" dirty="0">
              <a:solidFill>
                <a:schemeClr val="accent1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103" name="Rectangle 5"/>
          <p:cNvSpPr/>
          <p:nvPr/>
        </p:nvSpPr>
        <p:spPr>
          <a:xfrm>
            <a:off x="1689100" y="3022600"/>
            <a:ext cx="5492750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ctr"/>
            <a:r>
              <a:rPr lang="en-US" altLang="zh-CN" sz="4400">
                <a:solidFill>
                  <a:srgbClr val="CC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20.2 </a:t>
            </a:r>
            <a:r>
              <a:rPr lang="zh-CN" altLang="en-US" sz="4400">
                <a:solidFill>
                  <a:srgbClr val="CC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数据的波动程度</a:t>
            </a:r>
            <a:endParaRPr lang="zh-CN" altLang="en-US" sz="4400" dirty="0">
              <a:solidFill>
                <a:srgbClr val="CC0066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104" name="Text Box 4"/>
          <p:cNvSpPr txBox="1"/>
          <p:nvPr/>
        </p:nvSpPr>
        <p:spPr>
          <a:xfrm>
            <a:off x="0" y="1643063"/>
            <a:ext cx="8101013" cy="10699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r"/>
            <a:r>
              <a:rPr lang="zh-CN" altLang="en-US" sz="6000" dirty="0">
                <a:solidFill>
                  <a:srgbClr val="070707"/>
                </a:solidFill>
                <a:latin typeface="隶书" pitchFamily="49" charset="-122"/>
                <a:ea typeface="隶书" pitchFamily="49" charset="-122"/>
              </a:rPr>
              <a:t>第二十章  数据的分析</a:t>
            </a:r>
            <a:endParaRPr lang="zh-CN" altLang="en-US" sz="6000" dirty="0">
              <a:solidFill>
                <a:srgbClr val="070707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3105" name="Rectangle 5"/>
          <p:cNvSpPr/>
          <p:nvPr/>
        </p:nvSpPr>
        <p:spPr>
          <a:xfrm>
            <a:off x="2755900" y="3976688"/>
            <a:ext cx="3611563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ctr"/>
            <a:r>
              <a:rPr lang="zh-CN" altLang="en-US" sz="3600" dirty="0">
                <a:latin typeface="黑体" panose="02010609060101010101" pitchFamily="2" charset="-122"/>
                <a:ea typeface="黑体" panose="02010609060101010101" pitchFamily="2" charset="-122"/>
              </a:rPr>
              <a:t>第</a:t>
            </a:r>
            <a:r>
              <a:rPr lang="en-US" altLang="zh-CN" sz="3600" dirty="0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3600" dirty="0">
                <a:latin typeface="黑体" panose="02010609060101010101" pitchFamily="2" charset="-122"/>
                <a:ea typeface="黑体" panose="02010609060101010101" pitchFamily="2" charset="-122"/>
              </a:rPr>
              <a:t>课时  方  差</a:t>
            </a:r>
            <a:endParaRPr lang="zh-CN" altLang="en-US" sz="36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3314" name="Group 54"/>
          <p:cNvGrpSpPr/>
          <p:nvPr/>
        </p:nvGrpSpPr>
        <p:grpSpPr>
          <a:xfrm>
            <a:off x="174625" y="2754313"/>
            <a:ext cx="8778875" cy="1038225"/>
            <a:chOff x="0" y="0"/>
            <a:chExt cx="5530" cy="654"/>
          </a:xfrm>
        </p:grpSpPr>
        <p:sp>
          <p:nvSpPr>
            <p:cNvPr id="13315" name="Rectangle 51"/>
            <p:cNvSpPr/>
            <p:nvPr/>
          </p:nvSpPr>
          <p:spPr>
            <a:xfrm>
              <a:off x="0" y="9"/>
              <a:ext cx="5530" cy="323"/>
            </a:xfrm>
            <a:prstGeom prst="rect">
              <a:avLst/>
            </a:prstGeom>
            <a:solidFill>
              <a:srgbClr val="808080">
                <a:alpha val="59999"/>
              </a:srgbClr>
            </a:solidFill>
            <a:ln w="9525">
              <a:noFill/>
            </a:ln>
          </p:spPr>
          <p:txBody>
            <a:bodyPr wrap="none" anchor="ctr"/>
            <a:lstStyle>
              <a:lvl1pPr marL="342900" lvl="0" indent="-34290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3200" b="1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lvl="1" indent="-28575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800" b="1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lvl="2" indent="-22860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lvl="3" indent="-22860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lvl="4" indent="-22860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sz="2800" b="0"/>
            </a:p>
          </p:txBody>
        </p:sp>
        <p:sp>
          <p:nvSpPr>
            <p:cNvPr id="13316" name="Rectangle 53"/>
            <p:cNvSpPr/>
            <p:nvPr/>
          </p:nvSpPr>
          <p:spPr>
            <a:xfrm>
              <a:off x="8" y="329"/>
              <a:ext cx="5516" cy="323"/>
            </a:xfrm>
            <a:prstGeom prst="rect">
              <a:avLst/>
            </a:prstGeom>
            <a:solidFill>
              <a:schemeClr val="accent1">
                <a:alpha val="59999"/>
              </a:schemeClr>
            </a:solidFill>
            <a:ln w="9525">
              <a:noFill/>
            </a:ln>
          </p:spPr>
          <p:txBody>
            <a:bodyPr wrap="none" anchor="ctr"/>
            <a:lstStyle>
              <a:lvl1pPr marL="342900" lvl="0" indent="-34290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3200" b="1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lvl="1" indent="-28575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800" b="1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lvl="2" indent="-22860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lvl="3" indent="-22860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lvl="4" indent="-22860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sz="2800" b="0"/>
            </a:p>
          </p:txBody>
        </p:sp>
        <p:grpSp>
          <p:nvGrpSpPr>
            <p:cNvPr id="13317" name="Group 50"/>
            <p:cNvGrpSpPr/>
            <p:nvPr/>
          </p:nvGrpSpPr>
          <p:grpSpPr>
            <a:xfrm>
              <a:off x="1" y="0"/>
              <a:ext cx="5525" cy="654"/>
              <a:chOff x="0" y="0"/>
              <a:chExt cx="5375" cy="654"/>
            </a:xfrm>
          </p:grpSpPr>
          <p:sp>
            <p:nvSpPr>
              <p:cNvPr id="13318" name="Rectangle 6"/>
              <p:cNvSpPr/>
              <p:nvPr/>
            </p:nvSpPr>
            <p:spPr>
              <a:xfrm>
                <a:off x="0" y="0"/>
                <a:ext cx="597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lstStyle>
                <a:lvl1pPr marL="34290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b="1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lvl="1" indent="-28575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b="1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lvl="2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lvl="3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lvl="4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zh-CN" altLang="en-US" sz="28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甲团</a:t>
                </a:r>
                <a:endParaRPr lang="zh-CN" altLang="en-US" sz="2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19" name="Rectangle 7"/>
              <p:cNvSpPr/>
              <p:nvPr/>
            </p:nvSpPr>
            <p:spPr>
              <a:xfrm>
                <a:off x="597" y="0"/>
                <a:ext cx="597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lstStyle>
                <a:lvl1pPr marL="34290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b="1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lvl="1" indent="-28575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b="1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lvl="2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lvl="3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lvl="4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en-US" altLang="zh-CN" sz="28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163</a:t>
                </a:r>
                <a:endParaRPr lang="en-US" altLang="zh-CN" sz="2800" b="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20" name="Rectangle 8"/>
              <p:cNvSpPr/>
              <p:nvPr/>
            </p:nvSpPr>
            <p:spPr>
              <a:xfrm>
                <a:off x="1194" y="0"/>
                <a:ext cx="598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lstStyle>
                <a:lvl1pPr marL="34290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b="1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lvl="1" indent="-28575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b="1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lvl="2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lvl="3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lvl="4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en-US" altLang="zh-CN" sz="28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164</a:t>
                </a:r>
                <a:endParaRPr lang="en-US" altLang="zh-CN" sz="2800" b="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21" name="Rectangle 9"/>
              <p:cNvSpPr/>
              <p:nvPr/>
            </p:nvSpPr>
            <p:spPr>
              <a:xfrm>
                <a:off x="1792" y="0"/>
                <a:ext cx="597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lstStyle>
                <a:lvl1pPr marL="34290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b="1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lvl="1" indent="-28575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b="1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lvl="2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lvl="3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lvl="4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en-US" altLang="zh-CN" sz="28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164</a:t>
                </a:r>
                <a:endParaRPr lang="en-US" altLang="zh-CN" sz="2800" b="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22" name="Rectangle 10"/>
              <p:cNvSpPr/>
              <p:nvPr/>
            </p:nvSpPr>
            <p:spPr>
              <a:xfrm>
                <a:off x="2389" y="0"/>
                <a:ext cx="597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lstStyle>
                <a:lvl1pPr marL="34290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b="1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lvl="1" indent="-28575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b="1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lvl="2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lvl="3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lvl="4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en-US" altLang="zh-CN" sz="28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165</a:t>
                </a:r>
                <a:endParaRPr lang="en-US" altLang="zh-CN" sz="2800" b="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23" name="Rectangle 11"/>
              <p:cNvSpPr/>
              <p:nvPr/>
            </p:nvSpPr>
            <p:spPr>
              <a:xfrm>
                <a:off x="2986" y="0"/>
                <a:ext cx="597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lstStyle>
                <a:lvl1pPr marL="34290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b="1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lvl="1" indent="-28575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b="1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lvl="2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lvl="3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lvl="4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en-US" altLang="zh-CN" sz="28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165</a:t>
                </a:r>
                <a:endParaRPr lang="en-US" altLang="zh-CN" sz="2800" b="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24" name="Rectangle 12"/>
              <p:cNvSpPr/>
              <p:nvPr/>
            </p:nvSpPr>
            <p:spPr>
              <a:xfrm>
                <a:off x="3583" y="0"/>
                <a:ext cx="598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lstStyle>
                <a:lvl1pPr marL="34290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b="1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lvl="1" indent="-28575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b="1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lvl="2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lvl="3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lvl="4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en-US" altLang="zh-CN" sz="28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166</a:t>
                </a:r>
                <a:endParaRPr lang="en-US" altLang="zh-CN" sz="2800" b="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25" name="Rectangle 13"/>
              <p:cNvSpPr/>
              <p:nvPr/>
            </p:nvSpPr>
            <p:spPr>
              <a:xfrm>
                <a:off x="4181" y="0"/>
                <a:ext cx="597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lstStyle>
                <a:lvl1pPr marL="34290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b="1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lvl="1" indent="-28575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b="1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lvl="2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lvl="3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lvl="4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en-US" altLang="zh-CN" sz="28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166</a:t>
                </a:r>
                <a:endParaRPr lang="en-US" altLang="zh-CN" sz="2800" b="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26" name="Rectangle 14"/>
              <p:cNvSpPr/>
              <p:nvPr/>
            </p:nvSpPr>
            <p:spPr>
              <a:xfrm>
                <a:off x="4778" y="0"/>
                <a:ext cx="597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lstStyle>
                <a:lvl1pPr marL="34290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b="1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lvl="1" indent="-28575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b="1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lvl="2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lvl="3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lvl="4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en-US" altLang="zh-CN" sz="28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167</a:t>
                </a:r>
                <a:endParaRPr lang="en-US" altLang="zh-CN" sz="2800" b="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27" name="Rectangle 15"/>
              <p:cNvSpPr/>
              <p:nvPr/>
            </p:nvSpPr>
            <p:spPr>
              <a:xfrm>
                <a:off x="0" y="327"/>
                <a:ext cx="597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lstStyle>
                <a:lvl1pPr marL="34290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b="1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lvl="1" indent="-28575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b="1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lvl="2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lvl="3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lvl="4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zh-CN" altLang="en-US" sz="28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乙团</a:t>
                </a:r>
                <a:endParaRPr lang="zh-CN" altLang="en-US" sz="2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28" name="Rectangle 16"/>
              <p:cNvSpPr/>
              <p:nvPr/>
            </p:nvSpPr>
            <p:spPr>
              <a:xfrm>
                <a:off x="597" y="327"/>
                <a:ext cx="597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lstStyle>
                <a:lvl1pPr marL="34290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b="1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lvl="1" indent="-28575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b="1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lvl="2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lvl="3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lvl="4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en-US" altLang="zh-CN" sz="28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163</a:t>
                </a:r>
                <a:endParaRPr lang="en-US" altLang="zh-CN" sz="2800" b="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29" name="Rectangle 17"/>
              <p:cNvSpPr/>
              <p:nvPr/>
            </p:nvSpPr>
            <p:spPr>
              <a:xfrm>
                <a:off x="1194" y="327"/>
                <a:ext cx="598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lstStyle>
                <a:lvl1pPr marL="34290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b="1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lvl="1" indent="-28575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b="1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lvl="2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lvl="3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lvl="4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en-US" altLang="zh-CN" sz="28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165</a:t>
                </a:r>
                <a:endParaRPr lang="en-US" altLang="zh-CN" sz="2800" b="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30" name="Rectangle 18"/>
              <p:cNvSpPr/>
              <p:nvPr/>
            </p:nvSpPr>
            <p:spPr>
              <a:xfrm>
                <a:off x="1792" y="327"/>
                <a:ext cx="597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lstStyle>
                <a:lvl1pPr marL="34290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b="1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lvl="1" indent="-28575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b="1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lvl="2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lvl="3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lvl="4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en-US" altLang="zh-CN" sz="28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165</a:t>
                </a:r>
                <a:endParaRPr lang="en-US" altLang="zh-CN" sz="2800" b="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31" name="Rectangle 19"/>
              <p:cNvSpPr/>
              <p:nvPr/>
            </p:nvSpPr>
            <p:spPr>
              <a:xfrm>
                <a:off x="2389" y="327"/>
                <a:ext cx="597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lstStyle>
                <a:lvl1pPr marL="34290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b="1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lvl="1" indent="-28575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b="1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lvl="2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lvl="3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lvl="4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en-US" altLang="zh-CN" sz="28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166</a:t>
                </a:r>
                <a:endParaRPr lang="en-US" altLang="zh-CN" sz="2800" b="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32" name="Rectangle 20"/>
              <p:cNvSpPr/>
              <p:nvPr/>
            </p:nvSpPr>
            <p:spPr>
              <a:xfrm>
                <a:off x="2986" y="327"/>
                <a:ext cx="597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lstStyle>
                <a:lvl1pPr marL="34290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b="1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lvl="1" indent="-28575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b="1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lvl="2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lvl="3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lvl="4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en-US" altLang="zh-CN" sz="28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166</a:t>
                </a:r>
                <a:endParaRPr lang="en-US" altLang="zh-CN" sz="2800" b="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33" name="Rectangle 21"/>
              <p:cNvSpPr/>
              <p:nvPr/>
            </p:nvSpPr>
            <p:spPr>
              <a:xfrm>
                <a:off x="3583" y="327"/>
                <a:ext cx="598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lstStyle>
                <a:lvl1pPr marL="34290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b="1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lvl="1" indent="-28575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b="1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lvl="2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lvl="3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lvl="4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en-US" altLang="zh-CN" sz="28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167</a:t>
                </a:r>
                <a:endParaRPr lang="en-US" altLang="zh-CN" sz="2800" b="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34" name="Rectangle 22"/>
              <p:cNvSpPr/>
              <p:nvPr/>
            </p:nvSpPr>
            <p:spPr>
              <a:xfrm>
                <a:off x="4181" y="327"/>
                <a:ext cx="597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lstStyle>
                <a:lvl1pPr marL="34290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b="1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lvl="1" indent="-28575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b="1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lvl="2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lvl="3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lvl="4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en-US" altLang="zh-CN" sz="28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168</a:t>
                </a:r>
                <a:endParaRPr lang="en-US" altLang="zh-CN" sz="2800" b="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35" name="Rectangle 23"/>
              <p:cNvSpPr/>
              <p:nvPr/>
            </p:nvSpPr>
            <p:spPr>
              <a:xfrm>
                <a:off x="4778" y="327"/>
                <a:ext cx="597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lstStyle>
                <a:lvl1pPr marL="34290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b="1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lvl="1" indent="-28575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b="1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lvl="2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b="1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lvl="3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lvl="4" indent="-2286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0" i="0" u="non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en-US" altLang="zh-CN" sz="28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168</a:t>
                </a:r>
                <a:endParaRPr lang="en-US" altLang="zh-CN" sz="2800" b="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36" name="Line 24"/>
              <p:cNvSpPr/>
              <p:nvPr/>
            </p:nvSpPr>
            <p:spPr>
              <a:xfrm>
                <a:off x="597" y="0"/>
                <a:ext cx="0" cy="654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37" name="Line 25"/>
              <p:cNvSpPr/>
              <p:nvPr/>
            </p:nvSpPr>
            <p:spPr>
              <a:xfrm>
                <a:off x="1194" y="0"/>
                <a:ext cx="0" cy="654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38" name="Line 26"/>
              <p:cNvSpPr/>
              <p:nvPr/>
            </p:nvSpPr>
            <p:spPr>
              <a:xfrm>
                <a:off x="1792" y="0"/>
                <a:ext cx="0" cy="654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39" name="Line 27"/>
              <p:cNvSpPr/>
              <p:nvPr/>
            </p:nvSpPr>
            <p:spPr>
              <a:xfrm>
                <a:off x="2389" y="0"/>
                <a:ext cx="0" cy="654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40" name="Line 28"/>
              <p:cNvSpPr/>
              <p:nvPr/>
            </p:nvSpPr>
            <p:spPr>
              <a:xfrm>
                <a:off x="2986" y="0"/>
                <a:ext cx="0" cy="654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41" name="Line 29"/>
              <p:cNvSpPr/>
              <p:nvPr/>
            </p:nvSpPr>
            <p:spPr>
              <a:xfrm>
                <a:off x="3583" y="0"/>
                <a:ext cx="0" cy="654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42" name="Line 30"/>
              <p:cNvSpPr/>
              <p:nvPr/>
            </p:nvSpPr>
            <p:spPr>
              <a:xfrm>
                <a:off x="4181" y="0"/>
                <a:ext cx="0" cy="654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43" name="Line 31"/>
              <p:cNvSpPr/>
              <p:nvPr/>
            </p:nvSpPr>
            <p:spPr>
              <a:xfrm>
                <a:off x="4778" y="0"/>
                <a:ext cx="0" cy="654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44" name="Line 32"/>
              <p:cNvSpPr/>
              <p:nvPr/>
            </p:nvSpPr>
            <p:spPr>
              <a:xfrm>
                <a:off x="0" y="327"/>
                <a:ext cx="537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45" name="Line 33"/>
              <p:cNvSpPr/>
              <p:nvPr/>
            </p:nvSpPr>
            <p:spPr>
              <a:xfrm>
                <a:off x="0" y="0"/>
                <a:ext cx="0" cy="654"/>
              </a:xfrm>
              <a:prstGeom prst="line">
                <a:avLst/>
              </a:prstGeom>
              <a:ln w="2857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46" name="Line 34"/>
              <p:cNvSpPr/>
              <p:nvPr/>
            </p:nvSpPr>
            <p:spPr>
              <a:xfrm>
                <a:off x="5375" y="0"/>
                <a:ext cx="0" cy="654"/>
              </a:xfrm>
              <a:prstGeom prst="line">
                <a:avLst/>
              </a:prstGeom>
              <a:ln w="2857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47" name="Line 35"/>
              <p:cNvSpPr/>
              <p:nvPr/>
            </p:nvSpPr>
            <p:spPr>
              <a:xfrm>
                <a:off x="0" y="0"/>
                <a:ext cx="5375" cy="0"/>
              </a:xfrm>
              <a:prstGeom prst="line">
                <a:avLst/>
              </a:prstGeom>
              <a:ln w="2857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48" name="Line 36"/>
              <p:cNvSpPr/>
              <p:nvPr/>
            </p:nvSpPr>
            <p:spPr>
              <a:xfrm>
                <a:off x="0" y="654"/>
                <a:ext cx="5375" cy="0"/>
              </a:xfrm>
              <a:prstGeom prst="line">
                <a:avLst/>
              </a:prstGeom>
              <a:ln w="2857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</p:grpSp>
      <p:sp>
        <p:nvSpPr>
          <p:cNvPr id="13349" name="Rectangle 490"/>
          <p:cNvSpPr/>
          <p:nvPr/>
        </p:nvSpPr>
        <p:spPr>
          <a:xfrm>
            <a:off x="139700" y="3883025"/>
            <a:ext cx="7327900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1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1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>
                <a:latin typeface="宋体" panose="02010600030101010101" pitchFamily="2" charset="-122"/>
              </a:rPr>
              <a:t>　　哪个芭蕾舞团女演员的身高更整齐</a:t>
            </a:r>
            <a:r>
              <a:rPr lang="zh-CN" altLang="en-US" sz="2800"/>
              <a:t>？　　</a:t>
            </a:r>
            <a:endParaRPr lang="zh-CN" altLang="en-US" sz="2800"/>
          </a:p>
        </p:txBody>
      </p:sp>
      <p:pic>
        <p:nvPicPr>
          <p:cNvPr id="13350" name="Picture 491" descr="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27675" y="4421188"/>
            <a:ext cx="3381375" cy="2251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51" name="图片 6" descr="t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noFill/>
          <a:ln w="9525">
            <a:noFill/>
          </a:ln>
          <a:effectLst>
            <a:outerShdw dist="38100" dir="2699999" algn="ctr" rotWithShape="0">
              <a:srgbClr val="000000">
                <a:alpha val="39000"/>
              </a:srgbClr>
            </a:outerShdw>
          </a:effectLst>
        </p:spPr>
      </p:pic>
      <p:sp>
        <p:nvSpPr>
          <p:cNvPr id="13352" name="矩形 32"/>
          <p:cNvSpPr/>
          <p:nvPr/>
        </p:nvSpPr>
        <p:spPr>
          <a:xfrm>
            <a:off x="250825" y="333375"/>
            <a:ext cx="1898650" cy="652463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1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1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>
                <a:latin typeface="宋体" panose="02010600030101010101" pitchFamily="2" charset="-122"/>
              </a:rPr>
              <a:t>应用新知　　</a:t>
            </a: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13353" name="Text Box 30"/>
          <p:cNvSpPr txBox="1"/>
          <p:nvPr/>
        </p:nvSpPr>
        <p:spPr>
          <a:xfrm>
            <a:off x="139700" y="1117600"/>
            <a:ext cx="9144000" cy="15446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1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1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buNone/>
            </a:pPr>
            <a:r>
              <a:rPr lang="zh-CN" altLang="en-US" sz="2800" dirty="0">
                <a:latin typeface="宋体" panose="02010600030101010101" pitchFamily="2" charset="-122"/>
              </a:rPr>
              <a:t>　　例　</a:t>
            </a:r>
            <a:r>
              <a:rPr lang="zh-CN" altLang="en-US" sz="2800" dirty="0">
                <a:latin typeface="宋体" panose="02010600030101010101" pitchFamily="2" charset="-122"/>
                <a:cs typeface="Times New Roman" panose="02020603050405020304" pitchFamily="18" charset="0"/>
              </a:rPr>
              <a:t>在一次芭蕾舞比赛中，甲、乙两个芭蕾舞团都</a:t>
            </a:r>
            <a:endParaRPr lang="zh-CN" altLang="en-US" sz="2800" dirty="0"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marL="0" lvl="0" indent="0" eaLnBrk="1" hangingPunct="1">
              <a:buNone/>
            </a:pPr>
            <a:r>
              <a:rPr lang="zh-CN" altLang="en-US" sz="2800" dirty="0">
                <a:latin typeface="宋体" panose="02010600030101010101" pitchFamily="2" charset="-122"/>
                <a:cs typeface="Times New Roman" panose="02020603050405020304" pitchFamily="18" charset="0"/>
              </a:rPr>
              <a:t>表演了舞剧</a:t>
            </a:r>
            <a:r>
              <a:rPr lang="en-US" altLang="zh-CN" sz="2800" dirty="0">
                <a:latin typeface="宋体" panose="02010600030101010101" pitchFamily="2" charset="-122"/>
                <a:cs typeface="Times New Roman" panose="02020603050405020304" pitchFamily="18" charset="0"/>
              </a:rPr>
              <a:t>《</a:t>
            </a:r>
            <a:r>
              <a:rPr lang="zh-CN" altLang="en-US" sz="2800" dirty="0">
                <a:latin typeface="宋体" panose="02010600030101010101" pitchFamily="2" charset="-122"/>
                <a:cs typeface="Times New Roman" panose="02020603050405020304" pitchFamily="18" charset="0"/>
              </a:rPr>
              <a:t>天鹅湖</a:t>
            </a:r>
            <a:r>
              <a:rPr lang="en-US" altLang="zh-CN" sz="2800" dirty="0">
                <a:latin typeface="宋体" panose="02010600030101010101" pitchFamily="2" charset="-122"/>
                <a:cs typeface="Times New Roman" panose="02020603050405020304" pitchFamily="18" charset="0"/>
              </a:rPr>
              <a:t>》</a:t>
            </a:r>
            <a:r>
              <a:rPr lang="zh-CN" altLang="en-US" sz="2800" dirty="0">
                <a:latin typeface="宋体" panose="02010600030101010101" pitchFamily="2" charset="-122"/>
                <a:cs typeface="Times New Roman" panose="02020603050405020304" pitchFamily="18" charset="0"/>
              </a:rPr>
              <a:t>，参加表演的女演员的身高（单</a:t>
            </a:r>
            <a:endParaRPr lang="zh-CN" altLang="en-US" sz="2800" dirty="0"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marL="0" lvl="0" indent="0" eaLnBrk="1" hangingPunct="1">
              <a:buNone/>
            </a:pPr>
            <a:r>
              <a:rPr lang="zh-CN" altLang="en-US" sz="2800" dirty="0">
                <a:latin typeface="宋体" panose="02010600030101010101" pitchFamily="2" charset="-122"/>
                <a:cs typeface="Times New Roman" panose="02020603050405020304" pitchFamily="18" charset="0"/>
              </a:rPr>
              <a:t>位：</a:t>
            </a:r>
            <a:r>
              <a:rPr lang="en-US" altLang="zh-CN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zh-CN" altLang="en-US" sz="2800" dirty="0">
                <a:latin typeface="宋体" panose="02010600030101010101" pitchFamily="2" charset="-122"/>
                <a:cs typeface="Times New Roman" panose="02020603050405020304" pitchFamily="18" charset="0"/>
              </a:rPr>
              <a:t>）分别是： </a:t>
            </a:r>
            <a:endParaRPr lang="zh-CN" altLang="en-US" sz="2800" dirty="0">
              <a:latin typeface="宋体" panose="02010600030101010101" pitchFamily="2" charset="-122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0" name="Rectangle 43"/>
          <p:cNvSpPr/>
          <p:nvPr/>
        </p:nvSpPr>
        <p:spPr>
          <a:xfrm>
            <a:off x="241300" y="4737100"/>
            <a:ext cx="8820150" cy="138430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pPr eaLnBrk="0" hangingPunct="0">
              <a:lnSpc>
                <a:spcPct val="15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【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答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】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(1)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平均数：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6</a:t>
            </a:r>
            <a:r>
              <a:rPr lang="zh-CN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，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方差：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0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；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(2)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平均数：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6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；方差：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(3)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平均数：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6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，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方差：   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；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(4)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平均数：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6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，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方差：    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.</a:t>
            </a:r>
            <a:endParaRPr lang="en-US" altLang="zh-CN" sz="28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graphicFrame>
        <p:nvGraphicFramePr>
          <p:cNvPr id="1026" name="Object 40"/>
          <p:cNvGraphicFramePr/>
          <p:nvPr/>
        </p:nvGraphicFramePr>
        <p:xfrm>
          <a:off x="8659813" y="4746625"/>
          <a:ext cx="300037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" r:id="rId1" imgW="152400" imgH="393700" progId="Equation.3">
                  <p:embed/>
                </p:oleObj>
              </mc:Choice>
              <mc:Fallback>
                <p:oleObj name="" r:id="rId1" imgW="152400" imgH="393700" progId="Equation.3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8659813" y="4746625"/>
                        <a:ext cx="300037" cy="7747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9"/>
          <p:cNvGraphicFramePr/>
          <p:nvPr/>
        </p:nvGraphicFramePr>
        <p:xfrm>
          <a:off x="3575050" y="5472113"/>
          <a:ext cx="465138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" r:id="rId3" imgW="228600" imgH="393700" progId="Equation.3">
                  <p:embed/>
                </p:oleObj>
              </mc:Choice>
              <mc:Fallback>
                <p:oleObj name="" r:id="rId3" imgW="228600" imgH="393700" progId="Equation.3">
                  <p:embed/>
                  <p:pic>
                    <p:nvPicPr>
                      <p:cNvPr id="0" name="图片 308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75050" y="5472113"/>
                        <a:ext cx="465138" cy="7493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38"/>
          <p:cNvGraphicFramePr/>
          <p:nvPr/>
        </p:nvGraphicFramePr>
        <p:xfrm>
          <a:off x="7753350" y="5459413"/>
          <a:ext cx="422275" cy="78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" r:id="rId5" imgW="215900" imgH="393700" progId="Equation.3">
                  <p:embed/>
                </p:oleObj>
              </mc:Choice>
              <mc:Fallback>
                <p:oleObj name="" r:id="rId5" imgW="215900" imgH="393700" progId="Equation.3">
                  <p:embed/>
                  <p:pic>
                    <p:nvPicPr>
                      <p:cNvPr id="0" name="图片 308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753350" y="5459413"/>
                        <a:ext cx="422275" cy="7858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7" name="Rectangle 41"/>
          <p:cNvSpPr/>
          <p:nvPr/>
        </p:nvSpPr>
        <p:spPr>
          <a:xfrm>
            <a:off x="460375" y="1036638"/>
            <a:ext cx="8501063" cy="3690937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pPr marL="342900" indent="-342900" defTabSz="0" eaLnBrk="0" hangingPunct="0">
              <a:lnSpc>
                <a:spcPct val="130000"/>
              </a:lnSpc>
              <a:tabLst>
                <a:tab pos="228600" algn="l"/>
              </a:tabLst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1.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用条形图表示下列各组数据，计算并比较它们的平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 marL="342900" indent="-342900" defTabSz="0" eaLnBrk="0" hangingPunct="0">
              <a:lnSpc>
                <a:spcPct val="130000"/>
              </a:lnSpc>
              <a:tabLst>
                <a:tab pos="228600" algn="l"/>
              </a:tabLst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均数和方差，体会方差是怎样刻画数据的波动程度的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2" charset="-122"/>
              </a:rPr>
              <a:t>.</a:t>
            </a:r>
            <a:endParaRPr lang="en-US" altLang="zh-CN" sz="2800"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 marL="342900" indent="-342900" defTabSz="0" eaLnBrk="0" hangingPunct="0">
              <a:lnSpc>
                <a:spcPct val="130000"/>
              </a:lnSpc>
              <a:tabLst>
                <a:tab pos="228600" algn="l"/>
              </a:tabLst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（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2" charset="-122"/>
              </a:rPr>
              <a:t>1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）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2" charset="-122"/>
              </a:rPr>
              <a:t>6  6  6  6  6  6</a:t>
            </a:r>
            <a:r>
              <a:rPr lang="zh-CN" altLang="en-US" sz="3200" dirty="0">
                <a:latin typeface="Times New Roman" panose="02020603050405020304" pitchFamily="18" charset="0"/>
                <a:ea typeface="黑体" panose="02010609060101010101" pitchFamily="2" charset="-122"/>
              </a:rPr>
              <a:t>；</a:t>
            </a:r>
            <a:endParaRPr lang="zh-CN" altLang="en-US" sz="32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 marL="342900" indent="-342900" defTabSz="0" eaLnBrk="0" hangingPunct="0">
              <a:lnSpc>
                <a:spcPct val="130000"/>
              </a:lnSpc>
              <a:tabLst>
                <a:tab pos="228600" algn="l"/>
              </a:tabLst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（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）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2" charset="-122"/>
              </a:rPr>
              <a:t>5  5  6  6  6  7  7</a:t>
            </a:r>
            <a:r>
              <a:rPr lang="zh-CN" altLang="en-US" sz="3200" dirty="0">
                <a:latin typeface="Times New Roman" panose="02020603050405020304" pitchFamily="18" charset="0"/>
                <a:ea typeface="黑体" panose="02010609060101010101" pitchFamily="2" charset="-122"/>
              </a:rPr>
              <a:t>；</a:t>
            </a:r>
            <a:endParaRPr lang="zh-CN" altLang="en-US" sz="32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 marL="342900" indent="-342900" defTabSz="0" eaLnBrk="0" hangingPunct="0">
              <a:lnSpc>
                <a:spcPct val="130000"/>
              </a:lnSpc>
              <a:tabLst>
                <a:tab pos="228600" algn="l"/>
              </a:tabLst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（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2" charset="-122"/>
              </a:rPr>
              <a:t>3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）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2" charset="-122"/>
              </a:rPr>
              <a:t>3  3  4  6  8  9  9</a:t>
            </a:r>
            <a:r>
              <a:rPr lang="zh-CN" altLang="en-US" sz="3200" dirty="0">
                <a:latin typeface="Times New Roman" panose="02020603050405020304" pitchFamily="18" charset="0"/>
                <a:ea typeface="黑体" panose="02010609060101010101" pitchFamily="2" charset="-122"/>
              </a:rPr>
              <a:t>；</a:t>
            </a:r>
            <a:endParaRPr lang="zh-CN" altLang="en-US" sz="32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 marL="342900" indent="-342900" defTabSz="0" eaLnBrk="0" hangingPunct="0">
              <a:lnSpc>
                <a:spcPct val="130000"/>
              </a:lnSpc>
              <a:tabLst>
                <a:tab pos="228600" algn="l"/>
              </a:tabLst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（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2" charset="-122"/>
              </a:rPr>
              <a:t>4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）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2" charset="-122"/>
              </a:rPr>
              <a:t>3  3  3  6  9  9  9.</a:t>
            </a:r>
            <a:endParaRPr lang="en-US" altLang="zh-CN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8438" name="圆角矩形 31"/>
          <p:cNvSpPr/>
          <p:nvPr/>
        </p:nvSpPr>
        <p:spPr>
          <a:xfrm>
            <a:off x="539750" y="549275"/>
            <a:ext cx="1177925" cy="533400"/>
          </a:xfrm>
          <a:prstGeom prst="roundRect">
            <a:avLst>
              <a:gd name="adj" fmla="val 16667"/>
            </a:avLst>
          </a:prstGeom>
          <a:solidFill>
            <a:srgbClr val="FFFFD9"/>
          </a:solidFill>
          <a:ln w="25400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练一练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9457" name="Text Box 110"/>
          <p:cNvSpPr txBox="1"/>
          <p:nvPr/>
        </p:nvSpPr>
        <p:spPr>
          <a:xfrm>
            <a:off x="539750" y="549275"/>
            <a:ext cx="8285163" cy="17700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  <a:spcBef>
                <a:spcPct val="20000"/>
              </a:spcBef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2.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如图是甲、乙两射击运动员的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10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次射击训练成绩的折线统计图．观察图形，甲、乙这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10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次射击成绩的方差哪个大？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pic>
        <p:nvPicPr>
          <p:cNvPr id="19458" name="Picture 5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20850" y="2333625"/>
            <a:ext cx="6021388" cy="3470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Rectangle 5"/>
          <p:cNvSpPr/>
          <p:nvPr/>
        </p:nvSpPr>
        <p:spPr>
          <a:xfrm>
            <a:off x="539750" y="5946775"/>
            <a:ext cx="7383463" cy="522288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eaLnBrk="0" hangingPunct="0"/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【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答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】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乙的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射击成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绩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波动大，所以乙的方差大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.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7" name="Group 2"/>
          <p:cNvGrpSpPr/>
          <p:nvPr/>
        </p:nvGrpSpPr>
        <p:grpSpPr>
          <a:xfrm>
            <a:off x="87313" y="2181225"/>
            <a:ext cx="2262187" cy="2259013"/>
            <a:chOff x="0" y="0"/>
            <a:chExt cx="2754000" cy="2754000"/>
          </a:xfrm>
        </p:grpSpPr>
        <p:grpSp>
          <p:nvGrpSpPr>
            <p:cNvPr id="24578" name="Group 3"/>
            <p:cNvGrpSpPr>
              <a:grpSpLocks noChangeAspect="1"/>
            </p:cNvGrpSpPr>
            <p:nvPr/>
          </p:nvGrpSpPr>
          <p:grpSpPr>
            <a:xfrm>
              <a:off x="0" y="0"/>
              <a:ext cx="2754000" cy="2754000"/>
              <a:chOff x="0" y="0"/>
              <a:chExt cx="3060000" cy="3060000"/>
            </a:xfrm>
          </p:grpSpPr>
          <p:sp>
            <p:nvSpPr>
              <p:cNvPr id="24579" name="椭圆 29"/>
              <p:cNvSpPr>
                <a:spLocks noChangeAspect="1"/>
              </p:cNvSpPr>
              <p:nvPr/>
            </p:nvSpPr>
            <p:spPr>
              <a:xfrm>
                <a:off x="0" y="0"/>
                <a:ext cx="3060000" cy="3060000"/>
              </a:xfrm>
              <a:prstGeom prst="ellipse">
                <a:avLst/>
              </a:prstGeom>
              <a:solidFill>
                <a:srgbClr val="FFFFFF"/>
              </a:solidFill>
              <a:ln w="57150" cap="flat" cmpd="sng">
                <a:solidFill>
                  <a:srgbClr val="9933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ctr"/>
              <a:p>
                <a:pPr algn="ctr"/>
                <a:endParaRPr lang="zh-CN" altLang="en-US" sz="200" dirty="0">
                  <a:solidFill>
                    <a:srgbClr val="FFFFFF"/>
                  </a:solidFill>
                  <a:latin typeface="Calibri" panose="020F050202020403020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4580" name="椭圆 30"/>
              <p:cNvSpPr>
                <a:spLocks noChangeAspect="1"/>
              </p:cNvSpPr>
              <p:nvPr/>
            </p:nvSpPr>
            <p:spPr>
              <a:xfrm>
                <a:off x="234571" y="234570"/>
                <a:ext cx="2590856" cy="2590859"/>
              </a:xfrm>
              <a:prstGeom prst="ellipse">
                <a:avLst/>
              </a:prstGeom>
              <a:solidFill>
                <a:srgbClr val="9933FF"/>
              </a:solidFill>
              <a:ln w="76200" cap="flat" cmpd="sng">
                <a:solidFill>
                  <a:srgbClr val="9933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ctr"/>
              <a:p>
                <a:pPr algn="ctr"/>
                <a:endParaRPr lang="zh-CN" altLang="en-US" sz="200" dirty="0">
                  <a:solidFill>
                    <a:srgbClr val="FFFFFF"/>
                  </a:solidFill>
                  <a:latin typeface="Calibri" panose="020F050202020403020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24581" name="Rectangle 13"/>
            <p:cNvSpPr/>
            <p:nvPr/>
          </p:nvSpPr>
          <p:spPr>
            <a:xfrm>
              <a:off x="253011" y="1007152"/>
              <a:ext cx="2255258" cy="711434"/>
            </a:xfrm>
            <a:prstGeom prst="rect">
              <a:avLst/>
            </a:prstGeom>
            <a:noFill/>
            <a:ln w="9525" cap="flat" cmpd="sng">
              <a:solidFill>
                <a:srgbClr val="9933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>
              <a:spAutoFit/>
            </a:bodyPr>
            <a:p>
              <a:pPr algn="ctr"/>
              <a:r>
                <a:rPr lang="zh-CN" altLang="en-US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方法拓展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Group 8"/>
          <p:cNvGrpSpPr/>
          <p:nvPr/>
        </p:nvGrpSpPr>
        <p:grpSpPr>
          <a:xfrm>
            <a:off x="2060575" y="1995488"/>
            <a:ext cx="4133850" cy="550862"/>
            <a:chOff x="-626650" y="-1"/>
            <a:chExt cx="3616899" cy="551998"/>
          </a:xfrm>
        </p:grpSpPr>
        <p:sp>
          <p:nvSpPr>
            <p:cNvPr id="24583" name="矩形 33"/>
            <p:cNvSpPr/>
            <p:nvPr/>
          </p:nvSpPr>
          <p:spPr>
            <a:xfrm>
              <a:off x="-626650" y="-1"/>
              <a:ext cx="3616899" cy="539926"/>
            </a:xfrm>
            <a:prstGeom prst="roundRect">
              <a:avLst>
                <a:gd name="adj" fmla="val 50000"/>
              </a:avLst>
            </a:prstGeom>
            <a:noFill/>
            <a:ln w="12700" cap="flat" cmpd="sng">
              <a:solidFill>
                <a:srgbClr val="30B8D8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algn="ctr" eaLnBrk="0" hangingPunct="0">
                <a:buClr>
                  <a:srgbClr val="FF0000"/>
                </a:buClr>
                <a:buSzPct val="70000"/>
                <a:buFont typeface="Wingdings" panose="05000000000000000000" pitchFamily="2" charset="2"/>
                <a:buNone/>
              </a:pPr>
              <a:endParaRPr lang="zh-CN" altLang="en-US" sz="2800" dirty="0">
                <a:solidFill>
                  <a:schemeClr val="tx2"/>
                </a:solidFill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  <p:sp>
          <p:nvSpPr>
            <p:cNvPr id="24584" name="TextBox 146"/>
            <p:cNvSpPr txBox="1"/>
            <p:nvPr/>
          </p:nvSpPr>
          <p:spPr>
            <a:xfrm>
              <a:off x="67283" y="29857"/>
              <a:ext cx="2498494" cy="52214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zh-CN" altLang="en-US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任取一个基准数</a:t>
              </a:r>
              <a:r>
                <a:rPr lang="en-US" altLang="zh-CN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a</a:t>
              </a:r>
              <a:endPara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</p:grpSp>
      <p:grpSp>
        <p:nvGrpSpPr>
          <p:cNvPr id="16" name="Group 12"/>
          <p:cNvGrpSpPr/>
          <p:nvPr/>
        </p:nvGrpSpPr>
        <p:grpSpPr>
          <a:xfrm>
            <a:off x="2708275" y="3219450"/>
            <a:ext cx="6053138" cy="547688"/>
            <a:chOff x="-561978" y="-1"/>
            <a:chExt cx="6053293" cy="548102"/>
          </a:xfrm>
        </p:grpSpPr>
        <p:sp>
          <p:nvSpPr>
            <p:cNvPr id="24586" name="矩形 32"/>
            <p:cNvSpPr/>
            <p:nvPr/>
          </p:nvSpPr>
          <p:spPr>
            <a:xfrm>
              <a:off x="-561978" y="-1"/>
              <a:ext cx="6053293" cy="539846"/>
            </a:xfrm>
            <a:prstGeom prst="roundRect">
              <a:avLst>
                <a:gd name="adj" fmla="val 50000"/>
              </a:avLst>
            </a:prstGeom>
            <a:noFill/>
            <a:ln w="12700" cap="flat" cmpd="sng">
              <a:solidFill>
                <a:srgbClr val="30B8D8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algn="ctr" eaLnBrk="0" fontAlgn="ctr" hangingPunct="0">
                <a:buClr>
                  <a:srgbClr val="FF0000"/>
                </a:buClr>
                <a:buSzPct val="70000"/>
                <a:buFont typeface="Wingdings" panose="05000000000000000000" pitchFamily="2" charset="2"/>
                <a:buNone/>
              </a:pPr>
              <a:endParaRPr lang="zh-CN" altLang="en-US" sz="2800" dirty="0">
                <a:solidFill>
                  <a:schemeClr val="tx2"/>
                </a:solidFill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  <p:sp>
          <p:nvSpPr>
            <p:cNvPr id="24587" name="TextBox 146"/>
            <p:cNvSpPr txBox="1"/>
            <p:nvPr/>
          </p:nvSpPr>
          <p:spPr>
            <a:xfrm>
              <a:off x="-112458" y="26038"/>
              <a:ext cx="5499011" cy="52206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zh-CN" altLang="zh-CN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将原数据减去</a:t>
              </a:r>
              <a:r>
                <a:rPr lang="en-US" altLang="zh-CN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a</a:t>
              </a:r>
              <a:r>
                <a:rPr lang="zh-CN" altLang="zh-CN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，得到一组新数据</a:t>
              </a:r>
              <a:endParaRPr lang="zh-CN" altLang="zh-CN" sz="2800" dirty="0"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</p:grpSp>
      <p:grpSp>
        <p:nvGrpSpPr>
          <p:cNvPr id="20" name="Group 16"/>
          <p:cNvGrpSpPr/>
          <p:nvPr/>
        </p:nvGrpSpPr>
        <p:grpSpPr>
          <a:xfrm>
            <a:off x="1989138" y="4298950"/>
            <a:ext cx="3621087" cy="539750"/>
            <a:chOff x="-626650" y="0"/>
            <a:chExt cx="3621763" cy="539108"/>
          </a:xfrm>
        </p:grpSpPr>
        <p:sp>
          <p:nvSpPr>
            <p:cNvPr id="24589" name="矩形 31"/>
            <p:cNvSpPr/>
            <p:nvPr/>
          </p:nvSpPr>
          <p:spPr>
            <a:xfrm>
              <a:off x="-626650" y="0"/>
              <a:ext cx="3621763" cy="539108"/>
            </a:xfrm>
            <a:prstGeom prst="roundRect">
              <a:avLst>
                <a:gd name="adj" fmla="val 50000"/>
              </a:avLst>
            </a:prstGeom>
            <a:noFill/>
            <a:ln w="12700" cap="flat" cmpd="sng">
              <a:solidFill>
                <a:srgbClr val="30B8D8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algn="ctr" eaLnBrk="0" fontAlgn="ctr" hangingPunct="0">
                <a:buClr>
                  <a:srgbClr val="FF0000"/>
                </a:buClr>
                <a:buSzPct val="70000"/>
                <a:buFont typeface="Wingdings" panose="05000000000000000000" pitchFamily="2" charset="2"/>
                <a:buNone/>
              </a:pPr>
              <a:endParaRPr lang="zh-CN" altLang="en-US" sz="2800" dirty="0">
                <a:solidFill>
                  <a:schemeClr val="tx2"/>
                </a:solidFill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  <p:sp>
          <p:nvSpPr>
            <p:cNvPr id="24590" name="TextBox 146"/>
            <p:cNvSpPr txBox="1"/>
            <p:nvPr/>
          </p:nvSpPr>
          <p:spPr>
            <a:xfrm>
              <a:off x="22904" y="12685"/>
              <a:ext cx="2829344" cy="52134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zh-CN" altLang="zh-CN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求新数据的方差</a:t>
              </a:r>
              <a:endParaRPr lang="zh-CN" altLang="zh-CN" sz="2800" dirty="0"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</p:grpSp>
      <p:grpSp>
        <p:nvGrpSpPr>
          <p:cNvPr id="24" name="Group 20"/>
          <p:cNvGrpSpPr/>
          <p:nvPr/>
        </p:nvGrpSpPr>
        <p:grpSpPr>
          <a:xfrm>
            <a:off x="1989138" y="1917700"/>
            <a:ext cx="804862" cy="714375"/>
            <a:chOff x="0" y="0"/>
            <a:chExt cx="747186" cy="740914"/>
          </a:xfrm>
        </p:grpSpPr>
        <p:grpSp>
          <p:nvGrpSpPr>
            <p:cNvPr id="24592" name="Group 21"/>
            <p:cNvGrpSpPr>
              <a:grpSpLocks noChangeAspect="1"/>
            </p:cNvGrpSpPr>
            <p:nvPr/>
          </p:nvGrpSpPr>
          <p:grpSpPr>
            <a:xfrm>
              <a:off x="3136" y="0"/>
              <a:ext cx="740914" cy="740914"/>
              <a:chOff x="0" y="0"/>
              <a:chExt cx="823237" cy="823237"/>
            </a:xfrm>
          </p:grpSpPr>
          <p:sp>
            <p:nvSpPr>
              <p:cNvPr id="24593" name="椭圆 38"/>
              <p:cNvSpPr>
                <a:spLocks noChangeAspect="1"/>
              </p:cNvSpPr>
              <p:nvPr/>
            </p:nvSpPr>
            <p:spPr>
              <a:xfrm>
                <a:off x="0" y="0"/>
                <a:ext cx="823237" cy="823237"/>
              </a:xfrm>
              <a:prstGeom prst="ellipse">
                <a:avLst/>
              </a:prstGeom>
              <a:solidFill>
                <a:srgbClr val="BCE8F2"/>
              </a:solidFill>
              <a:ln w="9525">
                <a:noFill/>
              </a:ln>
            </p:spPr>
            <p:txBody>
              <a:bodyPr wrap="none" anchor="ctr"/>
              <a:p>
                <a:pPr algn="ctr" eaLnBrk="0" fontAlgn="ctr" hangingPunct="0">
                  <a:buClr>
                    <a:srgbClr val="FF0000"/>
                  </a:buClr>
                  <a:buSzPct val="70000"/>
                </a:pPr>
                <a:endParaRPr lang="zh-CN" altLang="en-US" sz="2800" b="1" dirty="0">
                  <a:solidFill>
                    <a:schemeClr val="tx2"/>
                  </a:solidFill>
                  <a:latin typeface="Calibri" panose="020F0502020204030204" charset="0"/>
                  <a:ea typeface="方正兰亭黑_GBK" charset="-122"/>
                </a:endParaRPr>
              </a:p>
            </p:txBody>
          </p:sp>
          <p:sp>
            <p:nvSpPr>
              <p:cNvPr id="24594" name="椭圆 39"/>
              <p:cNvSpPr>
                <a:spLocks noChangeAspect="1"/>
              </p:cNvSpPr>
              <p:nvPr/>
            </p:nvSpPr>
            <p:spPr>
              <a:xfrm>
                <a:off x="51620" y="51621"/>
                <a:ext cx="720000" cy="720000"/>
              </a:xfrm>
              <a:prstGeom prst="ellipse">
                <a:avLst/>
              </a:prstGeom>
              <a:solidFill>
                <a:srgbClr val="9933FF"/>
              </a:solidFill>
              <a:ln w="12700" cap="flat" cmpd="sng">
                <a:solidFill>
                  <a:srgbClr val="9933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algn="ctr" eaLnBrk="0" hangingPunct="0">
                  <a:buClr>
                    <a:srgbClr val="FF0000"/>
                  </a:buClr>
                  <a:buSzPct val="70000"/>
                </a:pPr>
                <a:endParaRPr lang="zh-CN" altLang="en-US" sz="2800" b="1" dirty="0">
                  <a:solidFill>
                    <a:schemeClr val="tx2"/>
                  </a:solidFill>
                  <a:latin typeface="Arial" panose="020B0604020202020204" pitchFamily="34" charset="0"/>
                  <a:ea typeface="方正兰亭黑_GBK" charset="-122"/>
                </a:endParaRPr>
              </a:p>
            </p:txBody>
          </p:sp>
        </p:grpSp>
        <p:sp>
          <p:nvSpPr>
            <p:cNvPr id="24595" name="Rectangle 13"/>
            <p:cNvSpPr/>
            <p:nvPr/>
          </p:nvSpPr>
          <p:spPr>
            <a:xfrm>
              <a:off x="0" y="170402"/>
              <a:ext cx="747186" cy="54136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方正兰亭黑_GBK" charset="-122"/>
                  <a:ea typeface="方正兰亭黑_GBK" charset="-122"/>
                </a:rPr>
                <a:t>1</a:t>
              </a:r>
              <a:endParaRPr lang="en-US" altLang="zh-CN" sz="2800" b="1" dirty="0">
                <a:solidFill>
                  <a:schemeClr val="bg1"/>
                </a:solidFill>
                <a:latin typeface="方正兰亭黑_GBK" charset="-122"/>
                <a:ea typeface="方正兰亭黑_GBK" charset="-122"/>
              </a:endParaRPr>
            </a:p>
          </p:txBody>
        </p:sp>
      </p:grpSp>
      <p:grpSp>
        <p:nvGrpSpPr>
          <p:cNvPr id="29" name="Group 25"/>
          <p:cNvGrpSpPr/>
          <p:nvPr/>
        </p:nvGrpSpPr>
        <p:grpSpPr>
          <a:xfrm>
            <a:off x="2420938" y="3049588"/>
            <a:ext cx="747712" cy="739775"/>
            <a:chOff x="0" y="0"/>
            <a:chExt cx="747186" cy="739990"/>
          </a:xfrm>
        </p:grpSpPr>
        <p:grpSp>
          <p:nvGrpSpPr>
            <p:cNvPr id="24597" name="Group 26"/>
            <p:cNvGrpSpPr>
              <a:grpSpLocks noChangeAspect="1"/>
            </p:cNvGrpSpPr>
            <p:nvPr/>
          </p:nvGrpSpPr>
          <p:grpSpPr>
            <a:xfrm>
              <a:off x="3598" y="0"/>
              <a:ext cx="739991" cy="739990"/>
              <a:chOff x="0" y="0"/>
              <a:chExt cx="822212" cy="822211"/>
            </a:xfrm>
          </p:grpSpPr>
          <p:sp>
            <p:nvSpPr>
              <p:cNvPr id="24598" name="椭圆 35"/>
              <p:cNvSpPr>
                <a:spLocks noChangeAspect="1"/>
              </p:cNvSpPr>
              <p:nvPr/>
            </p:nvSpPr>
            <p:spPr>
              <a:xfrm>
                <a:off x="0" y="0"/>
                <a:ext cx="822212" cy="822211"/>
              </a:xfrm>
              <a:prstGeom prst="ellipse">
                <a:avLst/>
              </a:prstGeom>
              <a:solidFill>
                <a:srgbClr val="BCE8F2"/>
              </a:solidFill>
              <a:ln w="9525">
                <a:noFill/>
              </a:ln>
            </p:spPr>
            <p:txBody>
              <a:bodyPr wrap="none" anchor="ctr"/>
              <a:p>
                <a:pPr algn="ctr" eaLnBrk="0" fontAlgn="ctr" hangingPunct="0">
                  <a:buClr>
                    <a:srgbClr val="FF0000"/>
                  </a:buClr>
                  <a:buSzPct val="70000"/>
                </a:pPr>
                <a:endParaRPr lang="zh-CN" altLang="en-US" sz="2800" b="1" dirty="0">
                  <a:solidFill>
                    <a:schemeClr val="tx2"/>
                  </a:solidFill>
                  <a:latin typeface="Calibri" panose="020F0502020204030204" charset="0"/>
                  <a:ea typeface="方正兰亭黑_GBK" charset="-122"/>
                </a:endParaRPr>
              </a:p>
            </p:txBody>
          </p:sp>
          <p:sp>
            <p:nvSpPr>
              <p:cNvPr id="24599" name="椭圆 36"/>
              <p:cNvSpPr>
                <a:spLocks noChangeAspect="1"/>
              </p:cNvSpPr>
              <p:nvPr/>
            </p:nvSpPr>
            <p:spPr>
              <a:xfrm>
                <a:off x="50644" y="51168"/>
                <a:ext cx="720922" cy="719876"/>
              </a:xfrm>
              <a:prstGeom prst="ellipse">
                <a:avLst/>
              </a:prstGeom>
              <a:solidFill>
                <a:srgbClr val="9933FF"/>
              </a:solidFill>
              <a:ln w="12700">
                <a:noFill/>
              </a:ln>
            </p:spPr>
            <p:txBody>
              <a:bodyPr wrap="none" anchor="ctr"/>
              <a:p>
                <a:pPr algn="ctr" eaLnBrk="0" fontAlgn="ctr" hangingPunct="0">
                  <a:buClr>
                    <a:srgbClr val="FF0000"/>
                  </a:buClr>
                  <a:buSzPct val="70000"/>
                </a:pPr>
                <a:endParaRPr lang="zh-CN" altLang="en-US" sz="2800" b="1" dirty="0">
                  <a:solidFill>
                    <a:schemeClr val="tx2"/>
                  </a:solidFill>
                  <a:latin typeface="Calibri" panose="020F0502020204030204" charset="0"/>
                  <a:ea typeface="方正兰亭黑_GBK" charset="-122"/>
                </a:endParaRPr>
              </a:p>
            </p:txBody>
          </p:sp>
        </p:grpSp>
        <p:sp>
          <p:nvSpPr>
            <p:cNvPr id="24600" name="Rectangle 13"/>
            <p:cNvSpPr/>
            <p:nvPr/>
          </p:nvSpPr>
          <p:spPr>
            <a:xfrm>
              <a:off x="0" y="169940"/>
              <a:ext cx="747186" cy="52212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方正兰亭黑_GBK" charset="-122"/>
                  <a:ea typeface="方正兰亭黑_GBK" charset="-122"/>
                </a:rPr>
                <a:t>2</a:t>
              </a:r>
              <a:endParaRPr lang="en-US" altLang="zh-CN" sz="2800" b="1" dirty="0">
                <a:solidFill>
                  <a:schemeClr val="bg1"/>
                </a:solidFill>
                <a:latin typeface="方正兰亭黑_GBK" charset="-122"/>
                <a:ea typeface="方正兰亭黑_GBK" charset="-122"/>
              </a:endParaRPr>
            </a:p>
          </p:txBody>
        </p:sp>
      </p:grpSp>
      <p:grpSp>
        <p:nvGrpSpPr>
          <p:cNvPr id="34" name="Group 30"/>
          <p:cNvGrpSpPr/>
          <p:nvPr/>
        </p:nvGrpSpPr>
        <p:grpSpPr>
          <a:xfrm>
            <a:off x="1844675" y="4129088"/>
            <a:ext cx="747713" cy="739775"/>
            <a:chOff x="0" y="0"/>
            <a:chExt cx="747186" cy="740120"/>
          </a:xfrm>
        </p:grpSpPr>
        <p:grpSp>
          <p:nvGrpSpPr>
            <p:cNvPr id="24602" name="Group 31"/>
            <p:cNvGrpSpPr>
              <a:grpSpLocks noChangeAspect="1"/>
            </p:cNvGrpSpPr>
            <p:nvPr/>
          </p:nvGrpSpPr>
          <p:grpSpPr>
            <a:xfrm>
              <a:off x="3533" y="0"/>
              <a:ext cx="740120" cy="740120"/>
              <a:chOff x="0" y="0"/>
              <a:chExt cx="822355" cy="822355"/>
            </a:xfrm>
          </p:grpSpPr>
          <p:sp>
            <p:nvSpPr>
              <p:cNvPr id="24603" name="椭圆 41"/>
              <p:cNvSpPr>
                <a:spLocks noChangeAspect="1"/>
              </p:cNvSpPr>
              <p:nvPr/>
            </p:nvSpPr>
            <p:spPr>
              <a:xfrm>
                <a:off x="0" y="0"/>
                <a:ext cx="822355" cy="822355"/>
              </a:xfrm>
              <a:prstGeom prst="ellipse">
                <a:avLst/>
              </a:prstGeom>
              <a:solidFill>
                <a:srgbClr val="BCE8F2"/>
              </a:solidFill>
              <a:ln w="9525">
                <a:noFill/>
              </a:ln>
            </p:spPr>
            <p:txBody>
              <a:bodyPr wrap="none" anchor="ctr"/>
              <a:p>
                <a:pPr algn="ctr" eaLnBrk="0" fontAlgn="ctr" hangingPunct="0">
                  <a:buClr>
                    <a:srgbClr val="FF0000"/>
                  </a:buClr>
                  <a:buSzPct val="70000"/>
                </a:pPr>
                <a:endParaRPr lang="zh-CN" altLang="en-US" sz="2800" b="1" dirty="0">
                  <a:solidFill>
                    <a:schemeClr val="tx2"/>
                  </a:solidFill>
                  <a:latin typeface="Calibri" panose="020F0502020204030204" charset="0"/>
                  <a:ea typeface="方正兰亭黑_GBK" charset="-122"/>
                </a:endParaRPr>
              </a:p>
            </p:txBody>
          </p:sp>
          <p:sp>
            <p:nvSpPr>
              <p:cNvPr id="24604" name="椭圆 42"/>
              <p:cNvSpPr>
                <a:spLocks noChangeAspect="1"/>
              </p:cNvSpPr>
              <p:nvPr/>
            </p:nvSpPr>
            <p:spPr>
              <a:xfrm>
                <a:off x="50718" y="51177"/>
                <a:ext cx="720921" cy="720002"/>
              </a:xfrm>
              <a:prstGeom prst="ellipse">
                <a:avLst/>
              </a:prstGeom>
              <a:solidFill>
                <a:srgbClr val="9933FF"/>
              </a:solidFill>
              <a:ln w="12700">
                <a:noFill/>
              </a:ln>
            </p:spPr>
            <p:txBody>
              <a:bodyPr wrap="none" anchor="ctr"/>
              <a:p>
                <a:pPr algn="ctr" eaLnBrk="0" fontAlgn="ctr" hangingPunct="0">
                  <a:buClr>
                    <a:srgbClr val="FF0000"/>
                  </a:buClr>
                  <a:buSzPct val="70000"/>
                </a:pPr>
                <a:endParaRPr lang="zh-CN" altLang="en-US" sz="2800" b="1" dirty="0">
                  <a:solidFill>
                    <a:schemeClr val="tx2"/>
                  </a:solidFill>
                  <a:latin typeface="Calibri" panose="020F0502020204030204" charset="0"/>
                  <a:ea typeface="方正兰亭黑_GBK" charset="-122"/>
                </a:endParaRPr>
              </a:p>
            </p:txBody>
          </p:sp>
        </p:grpSp>
        <p:sp>
          <p:nvSpPr>
            <p:cNvPr id="24605" name="Rectangle 13"/>
            <p:cNvSpPr/>
            <p:nvPr/>
          </p:nvSpPr>
          <p:spPr>
            <a:xfrm>
              <a:off x="0" y="170005"/>
              <a:ext cx="747186" cy="52221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方正兰亭黑_GBK" charset="-122"/>
                  <a:ea typeface="方正兰亭黑_GBK" charset="-122"/>
                </a:rPr>
                <a:t>3</a:t>
              </a:r>
              <a:endParaRPr lang="en-US" altLang="zh-CN" sz="2800" b="1" dirty="0">
                <a:solidFill>
                  <a:schemeClr val="bg1"/>
                </a:solidFill>
                <a:latin typeface="方正兰亭黑_GBK" charset="-122"/>
                <a:ea typeface="方正兰亭黑_GBK" charset="-122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476250" y="1001713"/>
            <a:ext cx="7607300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求一组较大数据的方差，有如下简便计算方法：</a:t>
            </a:r>
            <a:endParaRPr lang="en-US" altLang="en-US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80000">
                                          <p:val>
                                            <p:fltVal val="90.000000"/>
                                          </p:val>
                                        </p:tav>
                                        <p:tav tm="8000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.000000"/>
                                          </p:val>
                                        </p:tav>
                                        <p:tav tm="50000">
                                          <p:val>
                                            <p:fltVal val="0.95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1341438" y="1914525"/>
            <a:ext cx="6450012" cy="11684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  <a:sym typeface="Arial" panose="020B0604020202020204" pitchFamily="34" charset="0"/>
              </a:rPr>
              <a:t>①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数据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800" baseline="-25000" dirty="0">
                <a:latin typeface="Times New Roman" panose="02020603050405020304" pitchFamily="18" charset="0"/>
                <a:ea typeface="黑体" panose="02010609060101010101" pitchFamily="2" charset="-122"/>
              </a:rPr>
              <a:t>1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-3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，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800" baseline="-25000" dirty="0"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-3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，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800" baseline="-25000" dirty="0">
                <a:latin typeface="Times New Roman" panose="02020603050405020304" pitchFamily="18" charset="0"/>
                <a:ea typeface="黑体" panose="02010609060101010101" pitchFamily="2" charset="-122"/>
              </a:rPr>
              <a:t>3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-3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，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…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，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800" baseline="-25000" dirty="0">
                <a:latin typeface="Times New Roman" panose="02020603050405020304" pitchFamily="18" charset="0"/>
                <a:ea typeface="黑体" panose="02010609060101010101" pitchFamily="2" charset="-122"/>
              </a:rPr>
              <a:t>n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-3</a:t>
            </a:r>
            <a:endParaRPr lang="en-US" altLang="zh-CN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 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平均数为 </a:t>
            </a:r>
            <a:r>
              <a:rPr lang="zh-CN" altLang="en-US" sz="2800" u="sng" dirty="0">
                <a:latin typeface="Times New Roman" panose="02020603050405020304" pitchFamily="18" charset="0"/>
                <a:ea typeface="黑体" panose="02010609060101010101" pitchFamily="2" charset="-122"/>
              </a:rPr>
              <a:t>         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，方差为</a:t>
            </a:r>
            <a:r>
              <a:rPr lang="zh-CN" altLang="en-US" sz="2800" u="sng" dirty="0">
                <a:latin typeface="Times New Roman" panose="02020603050405020304" pitchFamily="18" charset="0"/>
                <a:ea typeface="黑体" panose="02010609060101010101" pitchFamily="2" charset="-122"/>
              </a:rPr>
              <a:t>          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.</a:t>
            </a:r>
            <a:endParaRPr lang="en-US" altLang="zh-CN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43025" y="3436938"/>
            <a:ext cx="6254750" cy="11684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③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数据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3x</a:t>
            </a:r>
            <a:r>
              <a:rPr lang="en-US" altLang="zh-CN" sz="2800" baseline="-25000" dirty="0">
                <a:latin typeface="Times New Roman" panose="02020603050405020304" pitchFamily="18" charset="0"/>
                <a:ea typeface="黑体" panose="02010609060101010101" pitchFamily="2" charset="-122"/>
              </a:rPr>
              <a:t>1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，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3x</a:t>
            </a:r>
            <a:r>
              <a:rPr lang="en-US" altLang="zh-CN" sz="2800" baseline="-25000" dirty="0">
                <a:latin typeface="Times New Roman" panose="02020603050405020304" pitchFamily="18" charset="0"/>
                <a:ea typeface="黑体" panose="02010609060101010101" pitchFamily="2" charset="-122"/>
              </a:rPr>
              <a:t>2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，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3x</a:t>
            </a:r>
            <a:r>
              <a:rPr lang="en-US" altLang="zh-CN" sz="2800" baseline="-25000" dirty="0">
                <a:latin typeface="Times New Roman" panose="02020603050405020304" pitchFamily="18" charset="0"/>
                <a:ea typeface="黑体" panose="02010609060101010101" pitchFamily="2" charset="-122"/>
              </a:rPr>
              <a:t>3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，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…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，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3x</a:t>
            </a:r>
            <a:r>
              <a:rPr lang="en-US" altLang="zh-CN" sz="2800" baseline="-25000" dirty="0">
                <a:latin typeface="Times New Roman" panose="02020603050405020304" pitchFamily="18" charset="0"/>
                <a:ea typeface="黑体" panose="02010609060101010101" pitchFamily="2" charset="-122"/>
              </a:rPr>
              <a:t>n </a:t>
            </a:r>
            <a:endParaRPr lang="en-US" altLang="zh-CN" sz="2800" baseline="-250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800" baseline="-25000" dirty="0">
                <a:latin typeface="Times New Roman" panose="02020603050405020304" pitchFamily="18" charset="0"/>
                <a:ea typeface="黑体" panose="02010609060101010101" pitchFamily="2" charset="-122"/>
              </a:rPr>
              <a:t>  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平均数为 </a:t>
            </a:r>
            <a:r>
              <a:rPr lang="zh-CN" altLang="en-US" sz="2800" u="sng" dirty="0">
                <a:latin typeface="Times New Roman" panose="02020603050405020304" pitchFamily="18" charset="0"/>
                <a:ea typeface="黑体" panose="02010609060101010101" pitchFamily="2" charset="-122"/>
              </a:rPr>
              <a:t>         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，方差为</a:t>
            </a:r>
            <a:r>
              <a:rPr lang="zh-CN" altLang="en-US" sz="2800" u="sng" dirty="0">
                <a:latin typeface="Times New Roman" panose="02020603050405020304" pitchFamily="18" charset="0"/>
                <a:ea typeface="黑体" panose="02010609060101010101" pitchFamily="2" charset="-122"/>
              </a:rPr>
              <a:t>          </a:t>
            </a:r>
            <a:r>
              <a:rPr lang="en-US" altLang="zh-CN" sz="2800" baseline="-25000" dirty="0">
                <a:latin typeface="Times New Roman" panose="02020603050405020304" pitchFamily="18" charset="0"/>
                <a:ea typeface="黑体" panose="02010609060101010101" pitchFamily="2" charset="-122"/>
              </a:rPr>
              <a:t>.</a:t>
            </a:r>
            <a:endParaRPr lang="en-US" altLang="zh-CN" sz="2800" dirty="0">
              <a:solidFill>
                <a:schemeClr val="bg2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381125" y="4808538"/>
            <a:ext cx="7686675" cy="11684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④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数据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2x</a:t>
            </a:r>
            <a:r>
              <a:rPr lang="en-US" altLang="zh-CN" sz="2800" baseline="-25000" dirty="0">
                <a:latin typeface="Times New Roman" panose="02020603050405020304" pitchFamily="18" charset="0"/>
                <a:ea typeface="黑体" panose="02010609060101010101" pitchFamily="2" charset="-122"/>
              </a:rPr>
              <a:t>1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-3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，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2x</a:t>
            </a:r>
            <a:r>
              <a:rPr lang="en-US" altLang="zh-CN" sz="2800" baseline="-25000" dirty="0"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-3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，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2x</a:t>
            </a:r>
            <a:r>
              <a:rPr lang="en-US" altLang="zh-CN" sz="2800" baseline="-25000" dirty="0">
                <a:latin typeface="Times New Roman" panose="02020603050405020304" pitchFamily="18" charset="0"/>
                <a:ea typeface="黑体" panose="02010609060101010101" pitchFamily="2" charset="-122"/>
              </a:rPr>
              <a:t>3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-3</a:t>
            </a:r>
            <a:r>
              <a:rPr lang="en-US" altLang="zh-CN" sz="2800" baseline="-25000" dirty="0">
                <a:latin typeface="Times New Roman" panose="02020603050405020304" pitchFamily="18" charset="0"/>
                <a:ea typeface="黑体" panose="02010609060101010101" pitchFamily="2" charset="-122"/>
              </a:rPr>
              <a:t>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，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…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，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2x</a:t>
            </a:r>
            <a:r>
              <a:rPr lang="en-US" altLang="zh-CN" sz="2800" baseline="-25000" dirty="0">
                <a:latin typeface="Times New Roman" panose="02020603050405020304" pitchFamily="18" charset="0"/>
                <a:ea typeface="黑体" panose="02010609060101010101" pitchFamily="2" charset="-122"/>
              </a:rPr>
              <a:t>n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-3</a:t>
            </a:r>
            <a:endParaRPr lang="en-US" altLang="zh-CN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 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平均数为</a:t>
            </a:r>
            <a:r>
              <a:rPr lang="zh-CN" altLang="en-US" sz="2800" u="sng" dirty="0">
                <a:latin typeface="Times New Roman" panose="02020603050405020304" pitchFamily="18" charset="0"/>
                <a:ea typeface="黑体" panose="02010609060101010101" pitchFamily="2" charset="-122"/>
              </a:rPr>
              <a:t>         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，方差为</a:t>
            </a:r>
            <a:r>
              <a:rPr lang="zh-CN" altLang="en-US" sz="2800" u="sng" dirty="0">
                <a:latin typeface="Times New Roman" panose="02020603050405020304" pitchFamily="18" charset="0"/>
                <a:ea typeface="黑体" panose="02010609060101010101" pitchFamily="2" charset="-122"/>
              </a:rPr>
              <a:t>           </a:t>
            </a:r>
            <a:r>
              <a:rPr lang="en-US" altLang="zh-CN" sz="2800" baseline="-25000" dirty="0">
                <a:latin typeface="Times New Roman" panose="02020603050405020304" pitchFamily="18" charset="0"/>
                <a:ea typeface="黑体" panose="02010609060101010101" pitchFamily="2" charset="-122"/>
              </a:rPr>
              <a:t>.</a:t>
            </a:r>
            <a:endParaRPr lang="en-US" altLang="zh-CN" sz="2800" baseline="-250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330325" y="3044825"/>
            <a:ext cx="6065838" cy="11684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  <a:sym typeface="Arial" panose="020B0604020202020204" pitchFamily="34" charset="0"/>
              </a:rPr>
              <a:t>②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数据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800" baseline="-25000" dirty="0">
                <a:latin typeface="Times New Roman" panose="02020603050405020304" pitchFamily="18" charset="0"/>
                <a:ea typeface="黑体" panose="02010609060101010101" pitchFamily="2" charset="-122"/>
              </a:rPr>
              <a:t>1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+3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，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800" baseline="-25000" dirty="0"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+3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，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800" baseline="-25000" dirty="0">
                <a:latin typeface="Times New Roman" panose="02020603050405020304" pitchFamily="18" charset="0"/>
                <a:ea typeface="黑体" panose="02010609060101010101" pitchFamily="2" charset="-122"/>
              </a:rPr>
              <a:t>3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+3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，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…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，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800" baseline="-25000" dirty="0">
                <a:latin typeface="Times New Roman" panose="02020603050405020304" pitchFamily="18" charset="0"/>
                <a:ea typeface="黑体" panose="02010609060101010101" pitchFamily="2" charset="-122"/>
              </a:rPr>
              <a:t>n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+3 </a:t>
            </a:r>
            <a:endParaRPr lang="en-US" altLang="zh-CN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 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平均数为 </a:t>
            </a:r>
            <a:r>
              <a:rPr lang="zh-CN" altLang="en-US" sz="2800" u="sng" dirty="0">
                <a:latin typeface="Times New Roman" panose="02020603050405020304" pitchFamily="18" charset="0"/>
                <a:ea typeface="黑体" panose="02010609060101010101" pitchFamily="2" charset="-122"/>
              </a:rPr>
              <a:t>         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，方差为</a:t>
            </a:r>
            <a:r>
              <a:rPr lang="zh-CN" altLang="en-US" sz="2800" u="sng" dirty="0">
                <a:latin typeface="Times New Roman" panose="02020603050405020304" pitchFamily="18" charset="0"/>
                <a:ea typeface="黑体" panose="02010609060101010101" pitchFamily="2" charset="-122"/>
              </a:rPr>
              <a:t>          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.</a:t>
            </a:r>
            <a:endParaRPr lang="en-US" altLang="zh-CN" sz="2800" dirty="0">
              <a:solidFill>
                <a:schemeClr val="bg2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447675" y="1371600"/>
            <a:ext cx="7947025" cy="541338"/>
            <a:chOff x="261044" y="856419"/>
            <a:chExt cx="5615930" cy="539547"/>
          </a:xfrm>
        </p:grpSpPr>
        <p:sp>
          <p:nvSpPr>
            <p:cNvPr id="28678" name="矩形 52226"/>
            <p:cNvSpPr/>
            <p:nvPr/>
          </p:nvSpPr>
          <p:spPr>
            <a:xfrm>
              <a:off x="261044" y="856419"/>
              <a:ext cx="5615930" cy="52030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en-US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若数据</a:t>
              </a:r>
              <a:r>
                <a:rPr lang="en-US" altLang="zh-CN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x</a:t>
              </a:r>
              <a:r>
                <a:rPr lang="en-US" altLang="zh-CN" sz="2800" baseline="-250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1</a:t>
              </a:r>
              <a:r>
                <a:rPr lang="zh-CN" altLang="en-US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、</a:t>
              </a:r>
              <a:r>
                <a:rPr lang="en-US" altLang="zh-CN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x</a:t>
              </a:r>
              <a:r>
                <a:rPr lang="en-US" altLang="zh-CN" sz="2800" baseline="-250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2</a:t>
              </a:r>
              <a:r>
                <a:rPr lang="zh-CN" altLang="en-US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、</a:t>
              </a:r>
              <a:r>
                <a:rPr lang="en-US" altLang="zh-CN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…</a:t>
              </a:r>
              <a:r>
                <a:rPr lang="zh-CN" altLang="en-US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、</a:t>
              </a:r>
              <a:r>
                <a:rPr lang="en-US" altLang="zh-CN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x</a:t>
              </a:r>
              <a:r>
                <a:rPr lang="en-US" altLang="zh-CN" sz="2800" baseline="-250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n</a:t>
              </a:r>
              <a:r>
                <a:rPr lang="zh-CN" altLang="en-US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平均数为   </a:t>
              </a:r>
              <a:r>
                <a:rPr lang="en-US" altLang="zh-CN" sz="2800" i="1" dirty="0">
                  <a:latin typeface="Times New Roman" panose="02020603050405020304" pitchFamily="18" charset="0"/>
                  <a:ea typeface="黑体" panose="02010609060101010101" pitchFamily="2" charset="-122"/>
                </a:rPr>
                <a:t>,</a:t>
              </a:r>
              <a:r>
                <a:rPr lang="zh-CN" altLang="en-US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方差为</a:t>
              </a:r>
              <a:r>
                <a:rPr lang="en-US" altLang="zh-CN" sz="2800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s</a:t>
              </a:r>
              <a:r>
                <a:rPr lang="en-US" altLang="zh-CN" sz="2800" baseline="30000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2</a:t>
              </a:r>
              <a:r>
                <a:rPr lang="zh-CN" altLang="en-US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，则</a:t>
              </a:r>
              <a:endPara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  <p:grpSp>
          <p:nvGrpSpPr>
            <p:cNvPr id="28679" name="组合 24"/>
            <p:cNvGrpSpPr/>
            <p:nvPr/>
          </p:nvGrpSpPr>
          <p:grpSpPr>
            <a:xfrm>
              <a:off x="3686738" y="875658"/>
              <a:ext cx="360639" cy="520308"/>
              <a:chOff x="3686739" y="915773"/>
              <a:chExt cx="360639" cy="520308"/>
            </a:xfrm>
          </p:grpSpPr>
          <p:sp>
            <p:nvSpPr>
              <p:cNvPr id="28680" name="矩形 18"/>
              <p:cNvSpPr/>
              <p:nvPr/>
            </p:nvSpPr>
            <p:spPr>
              <a:xfrm>
                <a:off x="3686739" y="915773"/>
                <a:ext cx="360639" cy="52030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p>
                <a:r>
                  <a:rPr lang="en-US" altLang="zh-CN" sz="28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x</a:t>
                </a:r>
                <a:endParaRPr lang="en-US" altLang="zh-CN" sz="2800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cxnSp>
            <p:nvCxnSpPr>
              <p:cNvPr id="28681" name="直接连接符 23"/>
              <p:cNvCxnSpPr/>
              <p:nvPr/>
            </p:nvCxnSpPr>
            <p:spPr>
              <a:xfrm>
                <a:off x="3730894" y="1036270"/>
                <a:ext cx="143999" cy="0"/>
              </a:xfrm>
              <a:prstGeom prst="line">
                <a:avLst/>
              </a:prstGeom>
              <a:ln w="1905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28" name="组合 27"/>
          <p:cNvGrpSpPr/>
          <p:nvPr/>
        </p:nvGrpSpPr>
        <p:grpSpPr>
          <a:xfrm>
            <a:off x="3279775" y="3714750"/>
            <a:ext cx="938213" cy="522288"/>
            <a:chOff x="6392848" y="1883452"/>
            <a:chExt cx="722308" cy="561359"/>
          </a:xfrm>
        </p:grpSpPr>
        <p:sp>
          <p:nvSpPr>
            <p:cNvPr id="28683" name="文本框 13"/>
            <p:cNvSpPr txBox="1"/>
            <p:nvPr/>
          </p:nvSpPr>
          <p:spPr>
            <a:xfrm>
              <a:off x="6596956" y="1883644"/>
              <a:ext cx="518200" cy="56116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800" dirty="0">
                  <a:solidFill>
                    <a:srgbClr val="FF33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+3</a:t>
              </a:r>
              <a:endParaRPr lang="en-US" altLang="zh-CN" sz="2800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  <p:grpSp>
          <p:nvGrpSpPr>
            <p:cNvPr id="28684" name="组合 29"/>
            <p:cNvGrpSpPr/>
            <p:nvPr/>
          </p:nvGrpSpPr>
          <p:grpSpPr>
            <a:xfrm>
              <a:off x="6392848" y="1883452"/>
              <a:ext cx="314510" cy="561167"/>
              <a:chOff x="3644997" y="915773"/>
              <a:chExt cx="314510" cy="561167"/>
            </a:xfrm>
          </p:grpSpPr>
          <p:sp>
            <p:nvSpPr>
              <p:cNvPr id="28685" name="矩形 30"/>
              <p:cNvSpPr/>
              <p:nvPr/>
            </p:nvSpPr>
            <p:spPr>
              <a:xfrm>
                <a:off x="3644997" y="915773"/>
                <a:ext cx="314510" cy="56116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r>
                  <a:rPr lang="en-US" altLang="zh-CN" sz="28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x</a:t>
                </a:r>
                <a:endParaRPr lang="en-US" altLang="zh-CN" sz="2800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cxnSp>
            <p:nvCxnSpPr>
              <p:cNvPr id="28686" name="直接连接符 31"/>
              <p:cNvCxnSpPr/>
              <p:nvPr/>
            </p:nvCxnSpPr>
            <p:spPr>
              <a:xfrm>
                <a:off x="3710853" y="1055259"/>
                <a:ext cx="143998" cy="0"/>
              </a:xfrm>
              <a:prstGeom prst="line">
                <a:avLst/>
              </a:prstGeom>
              <a:ln w="1905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35" name="组合 34"/>
          <p:cNvGrpSpPr/>
          <p:nvPr/>
        </p:nvGrpSpPr>
        <p:grpSpPr>
          <a:xfrm>
            <a:off x="3257550" y="2500313"/>
            <a:ext cx="722313" cy="528637"/>
            <a:chOff x="6392848" y="1876049"/>
            <a:chExt cx="722308" cy="586561"/>
          </a:xfrm>
        </p:grpSpPr>
        <p:sp>
          <p:nvSpPr>
            <p:cNvPr id="28688" name="文本框 35"/>
            <p:cNvSpPr txBox="1"/>
            <p:nvPr/>
          </p:nvSpPr>
          <p:spPr>
            <a:xfrm>
              <a:off x="6596956" y="1876049"/>
              <a:ext cx="518200" cy="57915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800" dirty="0">
                  <a:solidFill>
                    <a:srgbClr val="FF33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-3</a:t>
              </a:r>
              <a:endParaRPr lang="en-US" altLang="zh-CN" sz="2800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  <p:grpSp>
          <p:nvGrpSpPr>
            <p:cNvPr id="28689" name="组合 36"/>
            <p:cNvGrpSpPr/>
            <p:nvPr/>
          </p:nvGrpSpPr>
          <p:grpSpPr>
            <a:xfrm>
              <a:off x="6392848" y="1883452"/>
              <a:ext cx="314510" cy="579158"/>
              <a:chOff x="3644997" y="915773"/>
              <a:chExt cx="314510" cy="579158"/>
            </a:xfrm>
          </p:grpSpPr>
          <p:sp>
            <p:nvSpPr>
              <p:cNvPr id="28690" name="矩形 37"/>
              <p:cNvSpPr/>
              <p:nvPr/>
            </p:nvSpPr>
            <p:spPr>
              <a:xfrm>
                <a:off x="3644997" y="915773"/>
                <a:ext cx="314510" cy="57915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r>
                  <a:rPr lang="en-US" altLang="zh-CN" sz="28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x</a:t>
                </a:r>
                <a:endParaRPr lang="en-US" altLang="zh-CN" sz="2800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cxnSp>
            <p:nvCxnSpPr>
              <p:cNvPr id="28691" name="直接连接符 38"/>
              <p:cNvCxnSpPr/>
              <p:nvPr/>
            </p:nvCxnSpPr>
            <p:spPr>
              <a:xfrm>
                <a:off x="3730253" y="1055259"/>
                <a:ext cx="143998" cy="0"/>
              </a:xfrm>
              <a:prstGeom prst="line">
                <a:avLst/>
              </a:prstGeom>
              <a:ln w="1905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40" name="组合 39"/>
          <p:cNvGrpSpPr/>
          <p:nvPr/>
        </p:nvGrpSpPr>
        <p:grpSpPr>
          <a:xfrm>
            <a:off x="3138488" y="5435600"/>
            <a:ext cx="877887" cy="522288"/>
            <a:chOff x="6321183" y="1883452"/>
            <a:chExt cx="877100" cy="522491"/>
          </a:xfrm>
        </p:grpSpPr>
        <p:sp>
          <p:nvSpPr>
            <p:cNvPr id="28693" name="文本框 40"/>
            <p:cNvSpPr txBox="1"/>
            <p:nvPr/>
          </p:nvSpPr>
          <p:spPr>
            <a:xfrm>
              <a:off x="6680083" y="1883644"/>
              <a:ext cx="518200" cy="52229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800" dirty="0">
                  <a:solidFill>
                    <a:srgbClr val="FF33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-3</a:t>
              </a:r>
              <a:endParaRPr lang="en-US" altLang="zh-CN" sz="2800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  <p:grpSp>
          <p:nvGrpSpPr>
            <p:cNvPr id="28694" name="组合 41"/>
            <p:cNvGrpSpPr/>
            <p:nvPr/>
          </p:nvGrpSpPr>
          <p:grpSpPr>
            <a:xfrm>
              <a:off x="6321183" y="1883452"/>
              <a:ext cx="537802" cy="522299"/>
              <a:chOff x="3573332" y="915773"/>
              <a:chExt cx="537802" cy="522299"/>
            </a:xfrm>
          </p:grpSpPr>
          <p:sp>
            <p:nvSpPr>
              <p:cNvPr id="28695" name="矩形 42"/>
              <p:cNvSpPr/>
              <p:nvPr/>
            </p:nvSpPr>
            <p:spPr>
              <a:xfrm>
                <a:off x="3573332" y="915773"/>
                <a:ext cx="537802" cy="52229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p>
                <a:r>
                  <a:rPr lang="en-US" altLang="zh-CN" sz="28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2x</a:t>
                </a:r>
                <a:endParaRPr lang="en-US" altLang="zh-CN" sz="2800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cxnSp>
            <p:nvCxnSpPr>
              <p:cNvPr id="28696" name="直接连接符 43"/>
              <p:cNvCxnSpPr/>
              <p:nvPr/>
            </p:nvCxnSpPr>
            <p:spPr>
              <a:xfrm>
                <a:off x="3849452" y="1045093"/>
                <a:ext cx="143998" cy="0"/>
              </a:xfrm>
              <a:prstGeom prst="line">
                <a:avLst/>
              </a:prstGeom>
              <a:ln w="1905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sp>
        <p:nvSpPr>
          <p:cNvPr id="33" name="矩形 32"/>
          <p:cNvSpPr/>
          <p:nvPr/>
        </p:nvSpPr>
        <p:spPr>
          <a:xfrm>
            <a:off x="5729288" y="2500313"/>
            <a:ext cx="436562" cy="52228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s</a:t>
            </a:r>
            <a:r>
              <a:rPr lang="en-US" altLang="zh-CN" sz="2800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34" name="矩形 33"/>
          <p:cNvSpPr/>
          <p:nvPr/>
        </p:nvSpPr>
        <p:spPr>
          <a:xfrm rot="-10800000" flipV="1">
            <a:off x="5691188" y="3817938"/>
            <a:ext cx="688975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s</a:t>
            </a:r>
            <a:r>
              <a:rPr lang="en-US" altLang="zh-CN" sz="2800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5603875" y="4108450"/>
            <a:ext cx="614363" cy="5207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9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s</a:t>
            </a:r>
            <a:r>
              <a:rPr lang="en-US" altLang="zh-CN" sz="2800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5527675" y="5465763"/>
            <a:ext cx="614363" cy="5207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4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s</a:t>
            </a:r>
            <a:r>
              <a:rPr lang="en-US" altLang="zh-CN" sz="2800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3201988" y="4049713"/>
            <a:ext cx="655637" cy="571500"/>
            <a:chOff x="6392848" y="1883452"/>
            <a:chExt cx="535228" cy="699970"/>
          </a:xfrm>
        </p:grpSpPr>
        <p:sp>
          <p:nvSpPr>
            <p:cNvPr id="28702" name="文本框 54"/>
            <p:cNvSpPr txBox="1"/>
            <p:nvPr/>
          </p:nvSpPr>
          <p:spPr>
            <a:xfrm>
              <a:off x="6680170" y="1883452"/>
              <a:ext cx="247906" cy="63934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>
                <a:spcBef>
                  <a:spcPct val="50000"/>
                </a:spcBef>
              </a:pPr>
              <a:endParaRPr lang="en-US" altLang="zh-CN" sz="2800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  <p:grpSp>
          <p:nvGrpSpPr>
            <p:cNvPr id="28703" name="组合 55"/>
            <p:cNvGrpSpPr/>
            <p:nvPr/>
          </p:nvGrpSpPr>
          <p:grpSpPr>
            <a:xfrm>
              <a:off x="6392848" y="1944082"/>
              <a:ext cx="444352" cy="639340"/>
              <a:chOff x="3644997" y="976403"/>
              <a:chExt cx="444352" cy="639340"/>
            </a:xfrm>
          </p:grpSpPr>
          <p:sp>
            <p:nvSpPr>
              <p:cNvPr id="28704" name="矩形 56"/>
              <p:cNvSpPr/>
              <p:nvPr/>
            </p:nvSpPr>
            <p:spPr>
              <a:xfrm>
                <a:off x="3644997" y="976403"/>
                <a:ext cx="444352" cy="63934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r>
                  <a:rPr lang="en-US" altLang="zh-CN" sz="28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3x</a:t>
                </a:r>
                <a:endParaRPr lang="en-US" altLang="zh-CN" sz="2800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cxnSp>
            <p:nvCxnSpPr>
              <p:cNvPr id="28705" name="直接连接符 57"/>
              <p:cNvCxnSpPr/>
              <p:nvPr/>
            </p:nvCxnSpPr>
            <p:spPr>
              <a:xfrm>
                <a:off x="3860233" y="1055259"/>
                <a:ext cx="143998" cy="0"/>
              </a:xfrm>
              <a:prstGeom prst="line">
                <a:avLst/>
              </a:prstGeom>
              <a:ln w="1905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78" name="组合 77"/>
          <p:cNvGrpSpPr/>
          <p:nvPr/>
        </p:nvGrpSpPr>
        <p:grpSpPr>
          <a:xfrm>
            <a:off x="1673225" y="3171825"/>
            <a:ext cx="4983163" cy="1185863"/>
            <a:chOff x="260350" y="2932113"/>
            <a:chExt cx="4983870" cy="1184790"/>
          </a:xfrm>
        </p:grpSpPr>
        <p:sp>
          <p:nvSpPr>
            <p:cNvPr id="28707" name="矩形 52236"/>
            <p:cNvSpPr/>
            <p:nvPr/>
          </p:nvSpPr>
          <p:spPr>
            <a:xfrm>
              <a:off x="260350" y="2932113"/>
              <a:ext cx="4983870" cy="11670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(2)</a:t>
              </a:r>
              <a:r>
                <a:rPr lang="zh-CN" altLang="en-US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数据</a:t>
              </a:r>
              <a:r>
                <a:rPr lang="en-US" altLang="zh-CN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ax</a:t>
              </a:r>
              <a:r>
                <a:rPr lang="en-US" altLang="zh-CN" sz="2800" baseline="-250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1</a:t>
              </a:r>
              <a:r>
                <a:rPr lang="zh-CN" altLang="en-US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、</a:t>
              </a:r>
              <a:r>
                <a:rPr lang="en-US" altLang="zh-CN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ax</a:t>
              </a:r>
              <a:r>
                <a:rPr lang="en-US" altLang="zh-CN" sz="2800" baseline="-250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2</a:t>
              </a:r>
              <a:r>
                <a:rPr lang="zh-CN" altLang="en-US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、</a:t>
              </a:r>
              <a:r>
                <a:rPr lang="en-US" altLang="zh-CN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…</a:t>
              </a:r>
              <a:r>
                <a:rPr lang="zh-CN" altLang="en-US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、</a:t>
              </a:r>
              <a:r>
                <a:rPr lang="en-US" altLang="zh-CN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ax</a:t>
              </a:r>
              <a:r>
                <a:rPr lang="en-US" altLang="zh-CN" sz="2800" baseline="-250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n</a:t>
              </a:r>
              <a:endPara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endParaRPr>
            </a:p>
            <a:p>
              <a:pPr>
                <a:spcBef>
                  <a:spcPct val="50000"/>
                </a:spcBef>
              </a:pPr>
              <a:r>
                <a:rPr lang="zh-CN" altLang="en-US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   平均数为    </a:t>
              </a:r>
              <a:r>
                <a:rPr lang="en-US" altLang="zh-CN" sz="2800" i="1" dirty="0">
                  <a:latin typeface="Times New Roman" panose="02020603050405020304" pitchFamily="18" charset="0"/>
                  <a:ea typeface="黑体" panose="02010609060101010101" pitchFamily="2" charset="-122"/>
                </a:rPr>
                <a:t>, </a:t>
              </a:r>
              <a:r>
                <a:rPr lang="zh-CN" altLang="en-US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方差为 </a:t>
              </a:r>
              <a:r>
                <a:rPr lang="en-US" altLang="zh-CN" sz="2800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a</a:t>
              </a:r>
              <a:r>
                <a:rPr lang="en-US" altLang="zh-CN" sz="2800" baseline="30000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2</a:t>
              </a:r>
              <a:r>
                <a:rPr lang="en-US" altLang="zh-CN" sz="2800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s</a:t>
              </a:r>
              <a:r>
                <a:rPr lang="en-US" altLang="zh-CN" sz="2800" baseline="30000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2</a:t>
              </a:r>
              <a:endParaRPr lang="en-US" altLang="zh-CN" sz="2800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  <p:grpSp>
          <p:nvGrpSpPr>
            <p:cNvPr id="28708" name="组合 79"/>
            <p:cNvGrpSpPr/>
            <p:nvPr/>
          </p:nvGrpSpPr>
          <p:grpSpPr>
            <a:xfrm>
              <a:off x="1917085" y="3595526"/>
              <a:ext cx="850440" cy="521377"/>
              <a:chOff x="3945415" y="1117475"/>
              <a:chExt cx="850440" cy="521377"/>
            </a:xfrm>
          </p:grpSpPr>
          <p:sp>
            <p:nvSpPr>
              <p:cNvPr id="28709" name="矩形 80"/>
              <p:cNvSpPr/>
              <p:nvPr/>
            </p:nvSpPr>
            <p:spPr>
              <a:xfrm>
                <a:off x="3945415" y="1117475"/>
                <a:ext cx="850440" cy="52137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p>
                <a:r>
                  <a:rPr lang="en-US" altLang="zh-CN" sz="28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ax</a:t>
                </a:r>
                <a:endParaRPr lang="en-US" altLang="zh-CN" sz="2800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cxnSp>
            <p:nvCxnSpPr>
              <p:cNvPr id="28710" name="直接连接符 81"/>
              <p:cNvCxnSpPr/>
              <p:nvPr/>
            </p:nvCxnSpPr>
            <p:spPr>
              <a:xfrm>
                <a:off x="4174624" y="1172525"/>
                <a:ext cx="143998" cy="0"/>
              </a:xfrm>
              <a:prstGeom prst="line">
                <a:avLst/>
              </a:prstGeom>
              <a:ln w="1905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83" name="组合 82"/>
          <p:cNvGrpSpPr/>
          <p:nvPr/>
        </p:nvGrpSpPr>
        <p:grpSpPr>
          <a:xfrm>
            <a:off x="1343025" y="4811713"/>
            <a:ext cx="6415088" cy="1168400"/>
            <a:chOff x="254000" y="3794126"/>
            <a:chExt cx="6414955" cy="1168077"/>
          </a:xfrm>
        </p:grpSpPr>
        <p:sp>
          <p:nvSpPr>
            <p:cNvPr id="28712" name="矩形 52229"/>
            <p:cNvSpPr/>
            <p:nvPr/>
          </p:nvSpPr>
          <p:spPr>
            <a:xfrm>
              <a:off x="254000" y="3794126"/>
              <a:ext cx="6414955" cy="116807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(3)</a:t>
              </a:r>
              <a:r>
                <a:rPr lang="zh-CN" altLang="en-US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数据</a:t>
              </a:r>
              <a:r>
                <a:rPr lang="en-US" altLang="zh-CN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ax</a:t>
              </a:r>
              <a:r>
                <a:rPr lang="en-US" altLang="zh-CN" sz="2800" baseline="-250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1</a:t>
              </a:r>
              <a:r>
                <a:rPr lang="en-US" altLang="zh-CN" sz="2800" dirty="0">
                  <a:solidFill>
                    <a:srgbClr val="0000CC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±</a:t>
              </a:r>
              <a:r>
                <a:rPr lang="en-US" altLang="zh-CN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b</a:t>
              </a:r>
              <a:r>
                <a:rPr lang="zh-CN" altLang="en-US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、</a:t>
              </a:r>
              <a:r>
                <a:rPr lang="en-US" altLang="zh-CN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ax</a:t>
              </a:r>
              <a:r>
                <a:rPr lang="en-US" altLang="zh-CN" sz="2800" baseline="-250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2</a:t>
              </a:r>
              <a:r>
                <a:rPr lang="en-US" altLang="zh-CN" sz="2800" dirty="0">
                  <a:solidFill>
                    <a:srgbClr val="0000CC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±</a:t>
              </a:r>
              <a:r>
                <a:rPr lang="en-US" altLang="zh-CN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b</a:t>
              </a:r>
              <a:r>
                <a:rPr lang="zh-CN" altLang="en-US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、</a:t>
              </a:r>
              <a:r>
                <a:rPr lang="en-US" altLang="zh-CN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…</a:t>
              </a:r>
              <a:r>
                <a:rPr lang="zh-CN" altLang="en-US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、</a:t>
              </a:r>
              <a:r>
                <a:rPr lang="en-US" altLang="zh-CN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ax</a:t>
              </a:r>
              <a:r>
                <a:rPr lang="en-US" altLang="zh-CN" sz="2800" baseline="-250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n</a:t>
              </a:r>
              <a:r>
                <a:rPr lang="en-US" altLang="zh-CN" sz="2800" dirty="0">
                  <a:solidFill>
                    <a:srgbClr val="0000CC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±</a:t>
              </a:r>
              <a:r>
                <a:rPr lang="en-US" altLang="zh-CN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b </a:t>
              </a:r>
              <a:endPara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endParaRPr>
            </a:p>
            <a:p>
              <a:pPr>
                <a:spcBef>
                  <a:spcPct val="50000"/>
                </a:spcBef>
              </a:pPr>
              <a:r>
                <a:rPr lang="en-US" altLang="zh-CN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   </a:t>
              </a:r>
              <a:r>
                <a:rPr lang="zh-CN" altLang="en-US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平均数为          </a:t>
              </a:r>
              <a:r>
                <a:rPr lang="en-US" altLang="zh-CN" sz="2800" i="1" dirty="0">
                  <a:latin typeface="Times New Roman" panose="02020603050405020304" pitchFamily="18" charset="0"/>
                  <a:ea typeface="黑体" panose="02010609060101010101" pitchFamily="2" charset="-122"/>
                </a:rPr>
                <a:t>, </a:t>
              </a:r>
              <a:r>
                <a:rPr lang="zh-CN" altLang="en-US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方差为</a:t>
              </a:r>
              <a:r>
                <a:rPr lang="en-US" altLang="zh-CN" sz="2800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a</a:t>
              </a:r>
              <a:r>
                <a:rPr lang="en-US" altLang="zh-CN" sz="2800" baseline="30000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2</a:t>
              </a:r>
              <a:r>
                <a:rPr lang="en-US" altLang="zh-CN" sz="2800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s</a:t>
              </a:r>
              <a:r>
                <a:rPr lang="en-US" altLang="zh-CN" sz="2800" baseline="30000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2</a:t>
              </a:r>
              <a:endParaRPr lang="en-US" altLang="zh-CN" sz="2800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  <p:grpSp>
          <p:nvGrpSpPr>
            <p:cNvPr id="28713" name="组合 84"/>
            <p:cNvGrpSpPr/>
            <p:nvPr/>
          </p:nvGrpSpPr>
          <p:grpSpPr>
            <a:xfrm>
              <a:off x="2027800" y="4376081"/>
              <a:ext cx="1068047" cy="535157"/>
              <a:chOff x="6791623" y="2026922"/>
              <a:chExt cx="1068047" cy="535157"/>
            </a:xfrm>
          </p:grpSpPr>
          <p:sp>
            <p:nvSpPr>
              <p:cNvPr id="28714" name="文本框 85"/>
              <p:cNvSpPr txBox="1"/>
              <p:nvPr/>
            </p:nvSpPr>
            <p:spPr>
              <a:xfrm>
                <a:off x="7155469" y="2040253"/>
                <a:ext cx="704201" cy="52182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800" u="sng" dirty="0">
                    <a:solidFill>
                      <a:srgbClr val="FF33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+</a:t>
                </a:r>
                <a:r>
                  <a:rPr lang="en-US" altLang="zh-CN" sz="2800" dirty="0">
                    <a:solidFill>
                      <a:srgbClr val="FF33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b</a:t>
                </a:r>
                <a:endParaRPr lang="en-US" altLang="zh-CN" sz="2800" dirty="0">
                  <a:solidFill>
                    <a:srgbClr val="FF33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grpSp>
            <p:nvGrpSpPr>
              <p:cNvPr id="28715" name="组合 86"/>
              <p:cNvGrpSpPr/>
              <p:nvPr/>
            </p:nvGrpSpPr>
            <p:grpSpPr>
              <a:xfrm>
                <a:off x="6791623" y="2026922"/>
                <a:ext cx="538469" cy="521826"/>
                <a:chOff x="4043772" y="1059243"/>
                <a:chExt cx="538469" cy="521826"/>
              </a:xfrm>
            </p:grpSpPr>
            <p:sp>
              <p:nvSpPr>
                <p:cNvPr id="28716" name="矩形 87"/>
                <p:cNvSpPr/>
                <p:nvPr/>
              </p:nvSpPr>
              <p:spPr>
                <a:xfrm>
                  <a:off x="4043772" y="1059243"/>
                  <a:ext cx="538469" cy="521826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 anchor="t">
                  <a:spAutoFit/>
                </a:bodyPr>
                <a:p>
                  <a:r>
                    <a:rPr lang="en-US" altLang="zh-CN" sz="2800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黑体" panose="02010609060101010101" pitchFamily="2" charset="-122"/>
                    </a:rPr>
                    <a:t>ax</a:t>
                  </a:r>
                  <a:endParaRPr lang="en-US" altLang="zh-CN" sz="28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endParaRPr>
                </a:p>
              </p:txBody>
            </p:sp>
            <p:cxnSp>
              <p:nvCxnSpPr>
                <p:cNvPr id="28717" name="直接连接符 88"/>
                <p:cNvCxnSpPr/>
                <p:nvPr/>
              </p:nvCxnSpPr>
              <p:spPr>
                <a:xfrm>
                  <a:off x="4299012" y="1191746"/>
                  <a:ext cx="143998" cy="0"/>
                </a:xfrm>
                <a:prstGeom prst="line">
                  <a:avLst/>
                </a:prstGeom>
                <a:ln w="1905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</p:grpSp>
      </p:grpSp>
      <p:grpSp>
        <p:nvGrpSpPr>
          <p:cNvPr id="90" name="组合 89"/>
          <p:cNvGrpSpPr/>
          <p:nvPr/>
        </p:nvGrpSpPr>
        <p:grpSpPr>
          <a:xfrm>
            <a:off x="1314450" y="1793875"/>
            <a:ext cx="5702300" cy="1211263"/>
            <a:chOff x="471549" y="990301"/>
            <a:chExt cx="5701030" cy="1211457"/>
          </a:xfrm>
        </p:grpSpPr>
        <p:sp>
          <p:nvSpPr>
            <p:cNvPr id="28719" name="矩形 52232"/>
            <p:cNvSpPr/>
            <p:nvPr/>
          </p:nvSpPr>
          <p:spPr>
            <a:xfrm>
              <a:off x="471549" y="990301"/>
              <a:ext cx="5701030" cy="1211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>
                <a:lnSpc>
                  <a:spcPct val="130000"/>
                </a:lnSpc>
              </a:pPr>
              <a:r>
                <a:rPr lang="en-US" altLang="zh-CN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(1)</a:t>
              </a:r>
              <a:r>
                <a:rPr lang="zh-CN" altLang="en-US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数据</a:t>
              </a:r>
              <a:r>
                <a:rPr lang="en-US" altLang="zh-CN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x</a:t>
              </a:r>
              <a:r>
                <a:rPr lang="en-US" altLang="zh-CN" sz="2800" baseline="-250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1</a:t>
              </a:r>
              <a:r>
                <a:rPr lang="en-US" altLang="zh-CN" sz="2800" dirty="0">
                  <a:solidFill>
                    <a:srgbClr val="0000CC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±</a:t>
              </a:r>
              <a:r>
                <a:rPr lang="en-US" altLang="zh-CN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b</a:t>
              </a:r>
              <a:r>
                <a:rPr lang="zh-CN" altLang="en-US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、</a:t>
              </a:r>
              <a:r>
                <a:rPr lang="en-US" altLang="zh-CN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x</a:t>
              </a:r>
              <a:r>
                <a:rPr lang="en-US" altLang="zh-CN" sz="2800" baseline="-250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2</a:t>
              </a:r>
              <a:r>
                <a:rPr lang="en-US" altLang="zh-CN" sz="2800" dirty="0">
                  <a:solidFill>
                    <a:srgbClr val="0000CC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±</a:t>
              </a:r>
              <a:r>
                <a:rPr lang="en-US" altLang="zh-CN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b</a:t>
              </a:r>
              <a:r>
                <a:rPr lang="zh-CN" altLang="en-US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、</a:t>
              </a:r>
              <a:r>
                <a:rPr lang="en-US" altLang="zh-CN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…</a:t>
              </a:r>
              <a:r>
                <a:rPr lang="zh-CN" altLang="en-US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、</a:t>
              </a:r>
              <a:r>
                <a:rPr lang="en-US" altLang="zh-CN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x</a:t>
              </a:r>
              <a:r>
                <a:rPr lang="en-US" altLang="zh-CN" sz="2800" baseline="-250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n</a:t>
              </a:r>
              <a:r>
                <a:rPr lang="en-US" altLang="zh-CN" sz="2800" dirty="0">
                  <a:solidFill>
                    <a:srgbClr val="0000CC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±</a:t>
              </a:r>
              <a:r>
                <a:rPr lang="en-US" altLang="zh-CN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b </a:t>
              </a:r>
              <a:endPara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   平均数为           </a:t>
              </a:r>
              <a:r>
                <a:rPr lang="en-US" altLang="zh-CN" sz="2800" i="1" dirty="0">
                  <a:latin typeface="Times New Roman" panose="02020603050405020304" pitchFamily="18" charset="0"/>
                  <a:ea typeface="黑体" panose="02010609060101010101" pitchFamily="2" charset="-122"/>
                </a:rPr>
                <a:t>, </a:t>
              </a:r>
              <a:r>
                <a:rPr lang="zh-CN" altLang="en-US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方差为 </a:t>
              </a:r>
              <a:r>
                <a:rPr lang="en-US" altLang="zh-CN" sz="2800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s</a:t>
              </a:r>
              <a:r>
                <a:rPr lang="en-US" altLang="zh-CN" sz="2800" baseline="30000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2</a:t>
              </a:r>
              <a:endParaRPr lang="en-US" altLang="zh-CN" sz="2800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  <p:grpSp>
          <p:nvGrpSpPr>
            <p:cNvPr id="28720" name="组合 91"/>
            <p:cNvGrpSpPr/>
            <p:nvPr/>
          </p:nvGrpSpPr>
          <p:grpSpPr>
            <a:xfrm>
              <a:off x="2273478" y="1631830"/>
              <a:ext cx="1162050" cy="522383"/>
              <a:chOff x="6751623" y="1380957"/>
              <a:chExt cx="1162050" cy="522383"/>
            </a:xfrm>
          </p:grpSpPr>
          <p:sp>
            <p:nvSpPr>
              <p:cNvPr id="28721" name="文本框 92"/>
              <p:cNvSpPr txBox="1"/>
              <p:nvPr/>
            </p:nvSpPr>
            <p:spPr>
              <a:xfrm>
                <a:off x="7027213" y="1381149"/>
                <a:ext cx="886460" cy="52219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800" u="sng" dirty="0">
                    <a:solidFill>
                      <a:srgbClr val="FF33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+</a:t>
                </a:r>
                <a:r>
                  <a:rPr lang="en-US" altLang="zh-CN" sz="2800" dirty="0">
                    <a:solidFill>
                      <a:srgbClr val="FF33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b</a:t>
                </a:r>
                <a:endParaRPr lang="en-US" altLang="zh-CN" sz="2800" dirty="0">
                  <a:solidFill>
                    <a:srgbClr val="FF33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grpSp>
            <p:nvGrpSpPr>
              <p:cNvPr id="28722" name="组合 93"/>
              <p:cNvGrpSpPr/>
              <p:nvPr/>
            </p:nvGrpSpPr>
            <p:grpSpPr>
              <a:xfrm>
                <a:off x="6751623" y="1380957"/>
                <a:ext cx="314510" cy="522191"/>
                <a:chOff x="4003772" y="413278"/>
                <a:chExt cx="314510" cy="522191"/>
              </a:xfrm>
            </p:grpSpPr>
            <p:sp>
              <p:nvSpPr>
                <p:cNvPr id="28723" name="矩形 94"/>
                <p:cNvSpPr/>
                <p:nvPr/>
              </p:nvSpPr>
              <p:spPr>
                <a:xfrm>
                  <a:off x="4003772" y="413278"/>
                  <a:ext cx="314510" cy="522191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t">
                  <a:spAutoFit/>
                </a:bodyPr>
                <a:p>
                  <a:r>
                    <a:rPr lang="en-US" altLang="zh-CN" sz="2800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黑体" panose="02010609060101010101" pitchFamily="2" charset="-122"/>
                    </a:rPr>
                    <a:t>x</a:t>
                  </a:r>
                  <a:endParaRPr lang="en-US" altLang="zh-CN" sz="28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endParaRPr>
                </a:p>
              </p:txBody>
            </p:sp>
            <p:cxnSp>
              <p:nvCxnSpPr>
                <p:cNvPr id="28724" name="直接连接符 95"/>
                <p:cNvCxnSpPr/>
                <p:nvPr/>
              </p:nvCxnSpPr>
              <p:spPr>
                <a:xfrm>
                  <a:off x="4089028" y="522271"/>
                  <a:ext cx="143998" cy="0"/>
                </a:xfrm>
                <a:prstGeom prst="line">
                  <a:avLst/>
                </a:prstGeom>
                <a:ln w="1905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</p:grpSp>
      </p:grpSp>
      <p:sp>
        <p:nvSpPr>
          <p:cNvPr id="28725" name="圆角矩形 31"/>
          <p:cNvSpPr/>
          <p:nvPr/>
        </p:nvSpPr>
        <p:spPr>
          <a:xfrm>
            <a:off x="484188" y="736600"/>
            <a:ext cx="1538287" cy="508000"/>
          </a:xfrm>
          <a:prstGeom prst="roundRect">
            <a:avLst>
              <a:gd name="adj" fmla="val 16667"/>
            </a:avLst>
          </a:prstGeom>
          <a:solidFill>
            <a:srgbClr val="FFFFD9"/>
          </a:solidFill>
          <a:ln w="25400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知识拓展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3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"/>
                            </p:stCondLst>
                            <p:childTnLst>
                              <p:par>
                                <p:cTn id="1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9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500"/>
                            </p:stCondLst>
                            <p:childTnLst>
                              <p:par>
                                <p:cTn id="1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7" grpId="0"/>
      <p:bldP spid="7" grpId="1"/>
      <p:bldP spid="8" grpId="0"/>
      <p:bldP spid="8" grpId="1"/>
      <p:bldP spid="33" grpId="0"/>
      <p:bldP spid="33" grpId="1"/>
      <p:bldP spid="34" grpId="0"/>
      <p:bldP spid="34" grpId="1"/>
      <p:bldP spid="45" grpId="0"/>
      <p:bldP spid="45" grpId="1"/>
      <p:bldP spid="48" grpId="0"/>
      <p:bldP spid="48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9697" name="矩形 24577"/>
          <p:cNvSpPr/>
          <p:nvPr/>
        </p:nvSpPr>
        <p:spPr>
          <a:xfrm>
            <a:off x="574675" y="946150"/>
            <a:ext cx="8367713" cy="36655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 dirty="0">
                <a:solidFill>
                  <a:srgbClr val="080808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1.</a:t>
            </a:r>
            <a:r>
              <a:rPr lang="zh-CN" altLang="en-US" sz="2800" dirty="0">
                <a:solidFill>
                  <a:srgbClr val="080808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样本方差的作用是（       ） </a:t>
            </a:r>
            <a:endParaRPr lang="zh-CN" altLang="en-US" sz="2800" dirty="0">
              <a:solidFill>
                <a:srgbClr val="080808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en-US" sz="2800" dirty="0">
                <a:solidFill>
                  <a:srgbClr val="080808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    </a:t>
            </a:r>
            <a:r>
              <a:rPr lang="en-US" altLang="zh-CN" sz="2800">
                <a:solidFill>
                  <a:srgbClr val="080808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A.</a:t>
            </a:r>
            <a:r>
              <a:rPr lang="zh-CN" altLang="en-US" sz="2800" dirty="0">
                <a:solidFill>
                  <a:srgbClr val="080808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表示总体的平均水平   </a:t>
            </a:r>
            <a:endParaRPr lang="zh-CN" altLang="en-US" sz="2800" dirty="0">
              <a:solidFill>
                <a:srgbClr val="080808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en-US" sz="2800" dirty="0">
                <a:solidFill>
                  <a:srgbClr val="080808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    </a:t>
            </a:r>
            <a:r>
              <a:rPr lang="en-US" altLang="zh-CN" sz="2800" dirty="0">
                <a:solidFill>
                  <a:srgbClr val="080808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B</a:t>
            </a:r>
            <a:r>
              <a:rPr lang="en-US" altLang="zh-CN" sz="2800">
                <a:solidFill>
                  <a:srgbClr val="080808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.</a:t>
            </a:r>
            <a:r>
              <a:rPr lang="zh-CN" altLang="en-US" sz="2800" dirty="0">
                <a:solidFill>
                  <a:srgbClr val="080808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表示样本的平均水平</a:t>
            </a:r>
            <a:endParaRPr lang="zh-CN" altLang="en-US" sz="2800" dirty="0">
              <a:solidFill>
                <a:srgbClr val="080808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en-US" sz="2800" dirty="0">
                <a:solidFill>
                  <a:srgbClr val="080808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    </a:t>
            </a:r>
            <a:r>
              <a:rPr lang="en-US" altLang="zh-CN" sz="2800" dirty="0">
                <a:solidFill>
                  <a:srgbClr val="080808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C</a:t>
            </a:r>
            <a:r>
              <a:rPr lang="en-US" altLang="zh-CN" sz="2800">
                <a:solidFill>
                  <a:srgbClr val="080808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.</a:t>
            </a:r>
            <a:r>
              <a:rPr lang="zh-CN" altLang="en-US" sz="2800" dirty="0">
                <a:solidFill>
                  <a:srgbClr val="080808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准确表示总体的波动大小 </a:t>
            </a:r>
            <a:endParaRPr lang="zh-CN" altLang="en-US" sz="2800" dirty="0">
              <a:solidFill>
                <a:srgbClr val="080808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en-US" sz="2800" dirty="0">
                <a:solidFill>
                  <a:srgbClr val="080808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    </a:t>
            </a:r>
            <a:r>
              <a:rPr lang="en-US" altLang="zh-CN" sz="2800" dirty="0">
                <a:solidFill>
                  <a:srgbClr val="080808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D</a:t>
            </a:r>
            <a:r>
              <a:rPr lang="en-US" altLang="zh-CN" sz="2800">
                <a:solidFill>
                  <a:srgbClr val="080808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.</a:t>
            </a:r>
            <a:r>
              <a:rPr lang="zh-CN" altLang="en-US" sz="2800" dirty="0">
                <a:solidFill>
                  <a:srgbClr val="080808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表示样本的波动大小</a:t>
            </a:r>
            <a:r>
              <a:rPr lang="en-US" altLang="zh-CN" sz="2800">
                <a:solidFill>
                  <a:srgbClr val="080808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,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从而估计总体的波动大小</a:t>
            </a:r>
            <a:r>
              <a:rPr lang="zh-CN" altLang="en-US" dirty="0">
                <a:latin typeface="Times New Roman" panose="02020603050405020304" pitchFamily="18" charset="0"/>
                <a:ea typeface="黑体" panose="02010609060101010101" pitchFamily="2" charset="-122"/>
              </a:rPr>
              <a:t> </a:t>
            </a:r>
            <a:r>
              <a:rPr lang="zh-CN" altLang="en-US" sz="2800">
                <a:solidFill>
                  <a:srgbClr val="080808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        </a:t>
            </a:r>
            <a:endParaRPr lang="zh-CN" altLang="en-US" sz="2800">
              <a:solidFill>
                <a:srgbClr val="080808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24584" name="文本框 24583"/>
          <p:cNvSpPr txBox="1"/>
          <p:nvPr/>
        </p:nvSpPr>
        <p:spPr>
          <a:xfrm>
            <a:off x="4248150" y="1114425"/>
            <a:ext cx="660400" cy="5207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D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29699" name="矩形 80"/>
          <p:cNvSpPr/>
          <p:nvPr/>
        </p:nvSpPr>
        <p:spPr>
          <a:xfrm>
            <a:off x="11113" y="38100"/>
            <a:ext cx="1203325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defTabSz="914400"/>
            <a:r>
              <a:rPr lang="zh-CN" altLang="en-US" sz="2000" b="1" dirty="0">
                <a:solidFill>
                  <a:srgbClr val="228B8B"/>
                </a:solidFill>
                <a:latin typeface="Arial" panose="020B0604020202020204" pitchFamily="34" charset="0"/>
                <a:ea typeface="方正姚体" pitchFamily="2" charset="-122"/>
              </a:rPr>
              <a:t>当堂练习</a:t>
            </a:r>
            <a:endParaRPr lang="zh-CN" altLang="en-US" sz="2000" b="1" dirty="0">
              <a:solidFill>
                <a:srgbClr val="228B8B"/>
              </a:solidFill>
              <a:latin typeface="Arial" panose="020B0604020202020204" pitchFamily="34" charset="0"/>
              <a:ea typeface="方正姚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0721" name="Text Box 4"/>
          <p:cNvSpPr txBox="1"/>
          <p:nvPr/>
        </p:nvSpPr>
        <p:spPr>
          <a:xfrm>
            <a:off x="682625" y="530225"/>
            <a:ext cx="7864475" cy="4616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人数相同的八年级（1）、（2）两班学生在同一次数学单元测试中，班级平均分和方差下：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                       ，              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,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                ，则成绩较为稳定的班级是（     ）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  A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甲班                              B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乙班  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  C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两班成绩一样稳定      D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无法确定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graphicFrame>
        <p:nvGraphicFramePr>
          <p:cNvPr id="30722" name="Object 45"/>
          <p:cNvGraphicFramePr/>
          <p:nvPr/>
        </p:nvGraphicFramePr>
        <p:xfrm>
          <a:off x="827088" y="2184400"/>
          <a:ext cx="1919287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" r:id="rId1" imgW="813435" imgH="215900" progId="Equation.3">
                  <p:embed/>
                </p:oleObj>
              </mc:Choice>
              <mc:Fallback>
                <p:oleObj name="" r:id="rId1" imgW="813435" imgH="215900" progId="Equation.3">
                  <p:embed/>
                  <p:pic>
                    <p:nvPicPr>
                      <p:cNvPr id="0" name="图片 3092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827088" y="2184400"/>
                        <a:ext cx="1919287" cy="5302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3" name="Object 47"/>
          <p:cNvGraphicFramePr/>
          <p:nvPr/>
        </p:nvGraphicFramePr>
        <p:xfrm>
          <a:off x="3019425" y="2197100"/>
          <a:ext cx="1298575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" r:id="rId3" imgW="495935" imgH="241935" progId="Equation.3">
                  <p:embed/>
                </p:oleObj>
              </mc:Choice>
              <mc:Fallback>
                <p:oleObj name="" r:id="rId3" imgW="495935" imgH="241935" progId="Equation.3">
                  <p:embed/>
                  <p:pic>
                    <p:nvPicPr>
                      <p:cNvPr id="0" name="图片 309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19425" y="2197100"/>
                        <a:ext cx="1298575" cy="5556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4" name="Object 49"/>
          <p:cNvGraphicFramePr/>
          <p:nvPr/>
        </p:nvGraphicFramePr>
        <p:xfrm>
          <a:off x="4641850" y="2211388"/>
          <a:ext cx="1179513" cy="528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" r:id="rId5" imgW="483235" imgH="241935" progId="Equation.3">
                  <p:embed/>
                </p:oleObj>
              </mc:Choice>
              <mc:Fallback>
                <p:oleObj name="" r:id="rId5" imgW="483235" imgH="241935" progId="Equation.3">
                  <p:embed/>
                  <p:pic>
                    <p:nvPicPr>
                      <p:cNvPr id="0" name="图片 309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641850" y="2211388"/>
                        <a:ext cx="1179513" cy="5286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9994" name="Text Box 42"/>
          <p:cNvSpPr txBox="1"/>
          <p:nvPr/>
        </p:nvSpPr>
        <p:spPr>
          <a:xfrm>
            <a:off x="2944813" y="2811463"/>
            <a:ext cx="504825" cy="522287"/>
          </a:xfrm>
          <a:prstGeom prst="rect">
            <a:avLst/>
          </a:prstGeom>
          <a:noFill/>
          <a:ln w="38100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B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09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9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999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2769" name="Text Box 4"/>
          <p:cNvSpPr txBox="1"/>
          <p:nvPr/>
        </p:nvSpPr>
        <p:spPr>
          <a:xfrm>
            <a:off x="746125" y="739775"/>
            <a:ext cx="7691438" cy="17700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3.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小凯同学参加数学竞赛训练，近期的五次测试成绩得分情况如图所示，则他这五次成绩的方差 为</a:t>
            </a:r>
            <a:r>
              <a:rPr lang="zh-CN" altLang="en-US" sz="2800" u="sng" dirty="0">
                <a:latin typeface="Times New Roman" panose="02020603050405020304" pitchFamily="18" charset="0"/>
                <a:ea typeface="黑体" panose="02010609060101010101" pitchFamily="2" charset="-122"/>
              </a:rPr>
              <a:t>           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.</a:t>
            </a:r>
            <a:endParaRPr lang="en-US" altLang="zh-CN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10598" name="文本框 110597"/>
          <p:cNvSpPr txBox="1"/>
          <p:nvPr/>
        </p:nvSpPr>
        <p:spPr>
          <a:xfrm>
            <a:off x="1300163" y="1914525"/>
            <a:ext cx="831850" cy="520700"/>
          </a:xfrm>
          <a:prstGeom prst="rect">
            <a:avLst/>
          </a:prstGeom>
          <a:noFill/>
          <a:ln w="9525">
            <a:noFill/>
          </a:ln>
          <a:effectLst>
            <a:prstShdw prst="shdw17" dist="17961" dir="2699999">
              <a:srgbClr val="999994"/>
            </a:prstShdw>
          </a:effectLst>
        </p:spPr>
        <p:txBody>
          <a:bodyPr wrap="square" anchor="t">
            <a:spAutoFit/>
          </a:bodyPr>
          <a:p>
            <a:pPr eaLnBrk="0" hangingPunct="0"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100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pic>
        <p:nvPicPr>
          <p:cNvPr id="32771" name="图片 110599" descr="菁优网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87450" y="2509838"/>
            <a:ext cx="7046913" cy="35115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0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8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3793" name="Text Box 4"/>
          <p:cNvSpPr txBox="1"/>
          <p:nvPr/>
        </p:nvSpPr>
        <p:spPr>
          <a:xfrm>
            <a:off x="109538" y="1535113"/>
            <a:ext cx="8850312" cy="1600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4.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在样本方差的计算公式                               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中， 数字10 表示___________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2" charset="-122"/>
              </a:rPr>
              <a:t>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，数字20表示 _______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  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graphicFrame>
        <p:nvGraphicFramePr>
          <p:cNvPr id="33794" name="Object 51"/>
          <p:cNvGraphicFramePr/>
          <p:nvPr/>
        </p:nvGraphicFramePr>
        <p:xfrm>
          <a:off x="4105275" y="1606550"/>
          <a:ext cx="4637088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" r:id="rId1" imgW="2882900" imgH="393700" progId="Equation.3">
                  <p:embed/>
                </p:oleObj>
              </mc:Choice>
              <mc:Fallback>
                <p:oleObj name="" r:id="rId1" imgW="2882900" imgH="393700" progId="Equation.3">
                  <p:embed/>
                  <p:pic>
                    <p:nvPicPr>
                      <p:cNvPr id="0" name="图片 309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105275" y="1606550"/>
                        <a:ext cx="4637088" cy="7270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0006" name="Text Box 54"/>
          <p:cNvSpPr txBox="1"/>
          <p:nvPr/>
        </p:nvSpPr>
        <p:spPr>
          <a:xfrm>
            <a:off x="3074988" y="2508250"/>
            <a:ext cx="1838325" cy="522288"/>
          </a:xfrm>
          <a:prstGeom prst="rect">
            <a:avLst/>
          </a:prstGeom>
          <a:noFill/>
          <a:ln w="38100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样本容量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10007" name="Text Box 55"/>
          <p:cNvSpPr txBox="1"/>
          <p:nvPr/>
        </p:nvSpPr>
        <p:spPr>
          <a:xfrm>
            <a:off x="7081838" y="2436813"/>
            <a:ext cx="1271587" cy="522287"/>
          </a:xfrm>
          <a:prstGeom prst="rect">
            <a:avLst/>
          </a:prstGeom>
          <a:noFill/>
          <a:ln w="38100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平均数    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3797" name="矩形 41143"/>
          <p:cNvSpPr/>
          <p:nvPr/>
        </p:nvSpPr>
        <p:spPr>
          <a:xfrm>
            <a:off x="123825" y="3565525"/>
            <a:ext cx="8836025" cy="13827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5.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五个数1，3，</a:t>
            </a:r>
            <a:r>
              <a:rPr lang="zh-CN" altLang="en-US" sz="2800" i="1" dirty="0">
                <a:latin typeface="Times New Roman" panose="02020603050405020304" pitchFamily="18" charset="0"/>
                <a:ea typeface="黑体" panose="02010609060101010101" pitchFamily="2" charset="-122"/>
              </a:rPr>
              <a:t>a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，5，8的平均数是4，则</a:t>
            </a:r>
            <a:r>
              <a:rPr lang="zh-CN" altLang="en-US" sz="2800" i="1" dirty="0">
                <a:latin typeface="Times New Roman" panose="02020603050405020304" pitchFamily="18" charset="0"/>
                <a:ea typeface="黑体" panose="02010609060101010101" pitchFamily="2" charset="-122"/>
              </a:rPr>
              <a:t>a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 =_____，这五个数的方差_____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.</a:t>
            </a:r>
            <a:endParaRPr lang="en-US" altLang="zh-CN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510010" name="Text Box 58"/>
          <p:cNvSpPr txBox="1"/>
          <p:nvPr/>
        </p:nvSpPr>
        <p:spPr>
          <a:xfrm>
            <a:off x="7369175" y="3751263"/>
            <a:ext cx="504825" cy="522287"/>
          </a:xfrm>
          <a:prstGeom prst="rect">
            <a:avLst/>
          </a:prstGeom>
          <a:noFill/>
          <a:ln w="38100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3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510011" name="Text Box 59"/>
          <p:cNvSpPr txBox="1"/>
          <p:nvPr/>
        </p:nvSpPr>
        <p:spPr>
          <a:xfrm>
            <a:off x="2497138" y="4344988"/>
            <a:ext cx="855662" cy="522287"/>
          </a:xfrm>
          <a:prstGeom prst="rect">
            <a:avLst/>
          </a:prstGeom>
          <a:noFill/>
          <a:ln w="38100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5.6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00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00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00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00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0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0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0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0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0006" grpId="0"/>
      <p:bldP spid="510007" grpId="0"/>
      <p:bldP spid="510010" grpId="0"/>
      <p:bldP spid="5100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4817" name="Text Box 2"/>
          <p:cNvSpPr txBox="1"/>
          <p:nvPr/>
        </p:nvSpPr>
        <p:spPr>
          <a:xfrm>
            <a:off x="614363" y="406400"/>
            <a:ext cx="8047037" cy="17700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6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2" charset="-122"/>
              </a:rPr>
              <a:t>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为了从甲、乙两名学生中选择一人去参加电脑知识竞赛，在相同条件下对他们的电脑知识进行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2" charset="-122"/>
              </a:rPr>
              <a:t>10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次测验，成绩（单位：分）如下：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graphicFrame>
        <p:nvGraphicFramePr>
          <p:cNvPr id="16695" name="表格 16694"/>
          <p:cNvGraphicFramePr/>
          <p:nvPr/>
        </p:nvGraphicFramePr>
        <p:xfrm>
          <a:off x="468313" y="2098675"/>
          <a:ext cx="8193088" cy="1646238"/>
        </p:xfrm>
        <a:graphic>
          <a:graphicData uri="http://schemas.openxmlformats.org/drawingml/2006/table">
            <a:tbl>
              <a:tblPr/>
              <a:tblGrid>
                <a:gridCol w="887413"/>
                <a:gridCol w="601345"/>
                <a:gridCol w="744855"/>
                <a:gridCol w="744537"/>
                <a:gridCol w="744538"/>
                <a:gridCol w="747712"/>
                <a:gridCol w="744538"/>
                <a:gridCol w="744537"/>
                <a:gridCol w="742950"/>
                <a:gridCol w="746125"/>
                <a:gridCol w="744538"/>
              </a:tblGrid>
              <a:tr h="820738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r>
                        <a:rPr lang="zh-CN" altLang="en-US" sz="2400" dirty="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甲的成绩</a:t>
                      </a:r>
                      <a:endParaRPr lang="zh-CN" altLang="en-US" sz="2400" dirty="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en-US" altLang="zh-CN" sz="240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76</a:t>
                      </a:r>
                      <a:endParaRPr lang="en-US" altLang="zh-CN" sz="240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en-US" altLang="zh-CN" sz="240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84</a:t>
                      </a:r>
                      <a:endParaRPr lang="en-US" altLang="zh-CN" sz="240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en-US" altLang="zh-CN" sz="240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90</a:t>
                      </a:r>
                      <a:endParaRPr lang="en-US" altLang="zh-CN" sz="240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en-US" altLang="zh-CN" sz="240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84</a:t>
                      </a:r>
                      <a:endParaRPr lang="en-US" altLang="zh-CN" sz="240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en-US" altLang="zh-CN" sz="240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81</a:t>
                      </a:r>
                      <a:endParaRPr lang="en-US" altLang="zh-CN" sz="240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en-US" altLang="zh-CN" sz="240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87</a:t>
                      </a:r>
                      <a:endParaRPr lang="en-US" altLang="zh-CN" sz="240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en-US" altLang="zh-CN" sz="240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88</a:t>
                      </a:r>
                      <a:endParaRPr lang="en-US" altLang="zh-CN" sz="240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en-US" altLang="zh-CN" sz="240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81</a:t>
                      </a:r>
                      <a:endParaRPr lang="en-US" altLang="zh-CN" sz="240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en-US" altLang="zh-CN" sz="240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85</a:t>
                      </a:r>
                      <a:endParaRPr lang="en-US" altLang="zh-CN" sz="240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en-US" altLang="zh-CN" sz="240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84</a:t>
                      </a:r>
                      <a:endParaRPr lang="en-US" altLang="zh-CN" sz="240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0737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r>
                        <a:rPr lang="zh-CN" altLang="en-US" sz="2400" dirty="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乙的成绩</a:t>
                      </a:r>
                      <a:endParaRPr lang="zh-CN" altLang="en-US" sz="2400" dirty="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en-US" altLang="zh-CN" sz="240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82</a:t>
                      </a:r>
                      <a:endParaRPr lang="en-US" altLang="zh-CN" sz="240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en-US" altLang="zh-CN" sz="240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86</a:t>
                      </a:r>
                      <a:endParaRPr lang="en-US" altLang="zh-CN" sz="240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en-US" altLang="zh-CN" sz="240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87</a:t>
                      </a:r>
                      <a:endParaRPr lang="en-US" altLang="zh-CN" sz="240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en-US" altLang="zh-CN" sz="240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90</a:t>
                      </a:r>
                      <a:endParaRPr lang="en-US" altLang="zh-CN" sz="240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en-US" altLang="zh-CN" sz="240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79</a:t>
                      </a:r>
                      <a:endParaRPr lang="en-US" altLang="zh-CN" sz="240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en-US" altLang="zh-CN" sz="240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81</a:t>
                      </a:r>
                      <a:endParaRPr lang="en-US" altLang="zh-CN" sz="240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en-US" altLang="zh-CN" sz="240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93</a:t>
                      </a:r>
                      <a:endParaRPr lang="en-US" altLang="zh-CN" sz="240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en-US" altLang="zh-CN" sz="240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90</a:t>
                      </a:r>
                      <a:endParaRPr lang="en-US" altLang="zh-CN" sz="240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en-US" altLang="zh-CN" sz="240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74</a:t>
                      </a:r>
                      <a:endParaRPr lang="en-US" altLang="zh-CN" sz="240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en-US" altLang="zh-CN" sz="240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78</a:t>
                      </a:r>
                      <a:endParaRPr lang="en-US" altLang="zh-CN" sz="240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4856" name="Text Box 41"/>
          <p:cNvSpPr txBox="1"/>
          <p:nvPr/>
        </p:nvSpPr>
        <p:spPr>
          <a:xfrm>
            <a:off x="539750" y="3789363"/>
            <a:ext cx="320357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2" charset="-122"/>
              </a:rPr>
              <a:t>（</a:t>
            </a:r>
            <a:r>
              <a:rPr lang="en-US" altLang="zh-CN" sz="2400">
                <a:latin typeface="Times New Roman" panose="02020603050405020304" pitchFamily="18" charset="0"/>
                <a:ea typeface="黑体" panose="02010609060101010101" pitchFamily="2" charset="-122"/>
              </a:rPr>
              <a:t>1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2" charset="-122"/>
              </a:rPr>
              <a:t>）填写下表：</a:t>
            </a:r>
            <a:endParaRPr lang="zh-CN" altLang="en-US" sz="24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graphicFrame>
        <p:nvGraphicFramePr>
          <p:cNvPr id="16697" name="表格 16696"/>
          <p:cNvGraphicFramePr/>
          <p:nvPr/>
        </p:nvGraphicFramePr>
        <p:xfrm>
          <a:off x="755650" y="4292600"/>
          <a:ext cx="7906385" cy="1981200"/>
        </p:xfrm>
        <a:graphic>
          <a:graphicData uri="http://schemas.openxmlformats.org/drawingml/2006/table">
            <a:tbl>
              <a:tblPr/>
              <a:tblGrid>
                <a:gridCol w="897255"/>
                <a:gridCol w="1649095"/>
                <a:gridCol w="1407160"/>
                <a:gridCol w="1318895"/>
                <a:gridCol w="1004570"/>
                <a:gridCol w="1629410"/>
              </a:tblGrid>
              <a:tr h="846455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zh-CN" altLang="en-US" sz="2800" dirty="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同学</a:t>
                      </a:r>
                      <a:endParaRPr lang="zh-CN" altLang="en-US" sz="2800" dirty="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anchor="ctr" anchorCtr="0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zh-CN" altLang="en-US" sz="2800" dirty="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平均成绩</a:t>
                      </a:r>
                      <a:endParaRPr lang="zh-CN" altLang="en-US" sz="2800" dirty="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zh-CN" altLang="en-US" sz="2800" dirty="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中位数</a:t>
                      </a:r>
                      <a:endParaRPr lang="zh-CN" altLang="en-US" sz="2800" dirty="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zh-CN" altLang="en-US" sz="2800" dirty="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众数</a:t>
                      </a:r>
                      <a:endParaRPr lang="zh-CN" altLang="en-US" sz="2800" dirty="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zh-CN" altLang="en-US" sz="2800" dirty="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方差</a:t>
                      </a:r>
                      <a:endParaRPr lang="zh-CN" altLang="en-US" sz="2800" dirty="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en-US" altLang="zh-CN" sz="280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85</a:t>
                      </a:r>
                      <a:r>
                        <a:rPr lang="zh-CN" altLang="en-US" sz="2800" dirty="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分以上的频率</a:t>
                      </a:r>
                      <a:endParaRPr lang="zh-CN" altLang="en-US" sz="2800" dirty="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612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r>
                        <a:rPr lang="zh-CN" altLang="en-US" sz="2800" dirty="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甲</a:t>
                      </a:r>
                      <a:endParaRPr lang="zh-CN" altLang="en-US" sz="2800" dirty="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en-US" altLang="zh-CN" sz="280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84</a:t>
                      </a:r>
                      <a:endParaRPr lang="en-US" altLang="zh-CN" sz="280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endParaRPr lang="zh-CN" altLang="en-US" sz="2800" dirty="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en-US" altLang="zh-CN" sz="280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84</a:t>
                      </a:r>
                      <a:endParaRPr lang="en-US" altLang="zh-CN" sz="280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endParaRPr lang="zh-CN" altLang="en-US" sz="2800" dirty="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en-US" altLang="zh-CN" sz="280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0.3</a:t>
                      </a:r>
                      <a:endParaRPr lang="en-US" altLang="zh-CN" sz="280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613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r>
                        <a:rPr lang="zh-CN" altLang="en-US" sz="2800" dirty="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乙</a:t>
                      </a:r>
                      <a:endParaRPr lang="zh-CN" altLang="en-US" sz="2800" dirty="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en-US" altLang="zh-CN" sz="280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84</a:t>
                      </a:r>
                      <a:endParaRPr lang="en-US" altLang="zh-CN" sz="280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en-US" altLang="zh-CN" sz="280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84</a:t>
                      </a:r>
                      <a:endParaRPr lang="en-US" altLang="zh-CN" sz="280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endParaRPr lang="zh-CN" altLang="en-US" sz="2800" dirty="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en-US" altLang="zh-CN" sz="2800"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34</a:t>
                      </a:r>
                      <a:endParaRPr lang="en-US" altLang="zh-CN" sz="280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endParaRPr lang="zh-CN" altLang="en-US" sz="2800" dirty="0"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80" name="Text Box 72"/>
          <p:cNvSpPr txBox="1"/>
          <p:nvPr/>
        </p:nvSpPr>
        <p:spPr>
          <a:xfrm>
            <a:off x="3705225" y="5229225"/>
            <a:ext cx="652463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84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7481" name="Text Box 73"/>
          <p:cNvSpPr txBox="1"/>
          <p:nvPr/>
        </p:nvSpPr>
        <p:spPr>
          <a:xfrm>
            <a:off x="5122863" y="5732463"/>
            <a:ext cx="538162" cy="52228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90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7482" name="Text Box 74"/>
          <p:cNvSpPr txBox="1"/>
          <p:nvPr/>
        </p:nvSpPr>
        <p:spPr>
          <a:xfrm>
            <a:off x="7521575" y="5732463"/>
            <a:ext cx="647700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0.5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7483" name="Text Box 75"/>
          <p:cNvSpPr txBox="1"/>
          <p:nvPr/>
        </p:nvSpPr>
        <p:spPr>
          <a:xfrm>
            <a:off x="6081713" y="5300663"/>
            <a:ext cx="935037" cy="5222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14.4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80" grpId="0"/>
      <p:bldP spid="17481" grpId="0"/>
      <p:bldP spid="17482" grpId="0"/>
      <p:bldP spid="1748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2" name="Group 9"/>
          <p:cNvGrpSpPr/>
          <p:nvPr/>
        </p:nvGrpSpPr>
        <p:grpSpPr>
          <a:xfrm>
            <a:off x="2506663" y="1214438"/>
            <a:ext cx="2708275" cy="633412"/>
            <a:chOff x="348" y="0"/>
            <a:chExt cx="4262" cy="998"/>
          </a:xfrm>
        </p:grpSpPr>
        <p:grpSp>
          <p:nvGrpSpPr>
            <p:cNvPr id="5122" name="Group 10"/>
            <p:cNvGrpSpPr/>
            <p:nvPr/>
          </p:nvGrpSpPr>
          <p:grpSpPr>
            <a:xfrm>
              <a:off x="348" y="337"/>
              <a:ext cx="349" cy="340"/>
              <a:chOff x="348" y="329"/>
              <a:chExt cx="349" cy="340"/>
            </a:xfrm>
          </p:grpSpPr>
          <p:sp>
            <p:nvSpPr>
              <p:cNvPr id="5123" name="MH_Other_9"/>
              <p:cNvSpPr>
                <a:spLocks noEditPoints="1"/>
              </p:cNvSpPr>
              <p:nvPr/>
            </p:nvSpPr>
            <p:spPr>
              <a:xfrm>
                <a:off x="348" y="329"/>
                <a:ext cx="349" cy="340"/>
              </a:xfrm>
              <a:custGeom>
                <a:avLst/>
                <a:gdLst/>
                <a:ahLst/>
                <a:cxnLst>
                  <a:cxn ang="0">
                    <a:pos x="13018922" y="9976677"/>
                  </a:cxn>
                  <a:cxn ang="0">
                    <a:pos x="9453570" y="6930862"/>
                  </a:cxn>
                  <a:cxn ang="0">
                    <a:pos x="10296172" y="4396314"/>
                  </a:cxn>
                  <a:cxn ang="0">
                    <a:pos x="5220872" y="0"/>
                  </a:cxn>
                  <a:cxn ang="0">
                    <a:pos x="0" y="4396314"/>
                  </a:cxn>
                  <a:cxn ang="0">
                    <a:pos x="5220872" y="8719758"/>
                  </a:cxn>
                  <a:cxn ang="0">
                    <a:pos x="8180476" y="7961043"/>
                  </a:cxn>
                  <a:cxn ang="0">
                    <a:pos x="11796966" y="11026546"/>
                  </a:cxn>
                  <a:cxn ang="0">
                    <a:pos x="12415339" y="11225144"/>
                  </a:cxn>
                  <a:cxn ang="0">
                    <a:pos x="13018922" y="11026546"/>
                  </a:cxn>
                  <a:cxn ang="0">
                    <a:pos x="13018922" y="9976677"/>
                  </a:cxn>
                  <a:cxn ang="0">
                    <a:pos x="879215" y="4396314"/>
                  </a:cxn>
                  <a:cxn ang="0">
                    <a:pos x="5220872" y="725668"/>
                  </a:cxn>
                  <a:cxn ang="0">
                    <a:pos x="9453570" y="4396314"/>
                  </a:cxn>
                  <a:cxn ang="0">
                    <a:pos x="5220872" y="7961043"/>
                  </a:cxn>
                  <a:cxn ang="0">
                    <a:pos x="879215" y="4396314"/>
                  </a:cxn>
                </a:cxnLst>
                <a:pathLst>
                  <a:path w="108" h="107">
                    <a:moveTo>
                      <a:pt x="105" y="95"/>
                    </a:moveTo>
                    <a:cubicBezTo>
                      <a:pt x="76" y="66"/>
                      <a:pt x="76" y="66"/>
                      <a:pt x="76" y="66"/>
                    </a:cubicBezTo>
                    <a:cubicBezTo>
                      <a:pt x="81" y="59"/>
                      <a:pt x="83" y="51"/>
                      <a:pt x="83" y="42"/>
                    </a:cubicBezTo>
                    <a:cubicBezTo>
                      <a:pt x="83" y="19"/>
                      <a:pt x="65" y="0"/>
                      <a:pt x="42" y="0"/>
                    </a:cubicBezTo>
                    <a:cubicBezTo>
                      <a:pt x="19" y="0"/>
                      <a:pt x="0" y="19"/>
                      <a:pt x="0" y="42"/>
                    </a:cubicBezTo>
                    <a:cubicBezTo>
                      <a:pt x="0" y="65"/>
                      <a:pt x="19" y="83"/>
                      <a:pt x="42" y="83"/>
                    </a:cubicBezTo>
                    <a:cubicBezTo>
                      <a:pt x="51" y="83"/>
                      <a:pt x="59" y="81"/>
                      <a:pt x="66" y="76"/>
                    </a:cubicBezTo>
                    <a:cubicBezTo>
                      <a:pt x="95" y="105"/>
                      <a:pt x="95" y="105"/>
                      <a:pt x="95" y="105"/>
                    </a:cubicBezTo>
                    <a:cubicBezTo>
                      <a:pt x="96" y="106"/>
                      <a:pt x="98" y="107"/>
                      <a:pt x="100" y="107"/>
                    </a:cubicBezTo>
                    <a:cubicBezTo>
                      <a:pt x="101" y="107"/>
                      <a:pt x="103" y="106"/>
                      <a:pt x="105" y="105"/>
                    </a:cubicBezTo>
                    <a:cubicBezTo>
                      <a:pt x="108" y="102"/>
                      <a:pt x="108" y="97"/>
                      <a:pt x="105" y="95"/>
                    </a:cubicBezTo>
                    <a:moveTo>
                      <a:pt x="7" y="42"/>
                    </a:moveTo>
                    <a:cubicBezTo>
                      <a:pt x="7" y="23"/>
                      <a:pt x="23" y="7"/>
                      <a:pt x="42" y="7"/>
                    </a:cubicBezTo>
                    <a:cubicBezTo>
                      <a:pt x="61" y="7"/>
                      <a:pt x="76" y="23"/>
                      <a:pt x="76" y="42"/>
                    </a:cubicBezTo>
                    <a:cubicBezTo>
                      <a:pt x="76" y="61"/>
                      <a:pt x="61" y="76"/>
                      <a:pt x="42" y="76"/>
                    </a:cubicBezTo>
                    <a:cubicBezTo>
                      <a:pt x="23" y="76"/>
                      <a:pt x="7" y="61"/>
                      <a:pt x="7" y="42"/>
                    </a:cubicBezTo>
                  </a:path>
                </a:pathLst>
              </a:custGeom>
              <a:solidFill>
                <a:srgbClr val="FFFFFF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124" name="MH_Other_10"/>
              <p:cNvSpPr/>
              <p:nvPr/>
            </p:nvSpPr>
            <p:spPr>
              <a:xfrm>
                <a:off x="428" y="404"/>
                <a:ext cx="140" cy="140"/>
              </a:xfrm>
              <a:custGeom>
                <a:avLst/>
                <a:gdLst/>
                <a:ahLst/>
                <a:cxnLst>
                  <a:cxn ang="0">
                    <a:pos x="5215837" y="1901900"/>
                  </a:cxn>
                  <a:cxn ang="0">
                    <a:pos x="3335064" y="1901900"/>
                  </a:cxn>
                  <a:cxn ang="0">
                    <a:pos x="3335064" y="429460"/>
                  </a:cxn>
                  <a:cxn ang="0">
                    <a:pos x="2792072" y="0"/>
                  </a:cxn>
                  <a:cxn ang="0">
                    <a:pos x="2424103" y="429460"/>
                  </a:cxn>
                  <a:cxn ang="0">
                    <a:pos x="2424103" y="1901900"/>
                  </a:cxn>
                  <a:cxn ang="0">
                    <a:pos x="414537" y="1901900"/>
                  </a:cxn>
                  <a:cxn ang="0">
                    <a:pos x="0" y="2344144"/>
                  </a:cxn>
                  <a:cxn ang="0">
                    <a:pos x="414537" y="2773604"/>
                  </a:cxn>
                  <a:cxn ang="0">
                    <a:pos x="2424103" y="2773604"/>
                  </a:cxn>
                  <a:cxn ang="0">
                    <a:pos x="2424103" y="4242751"/>
                  </a:cxn>
                  <a:cxn ang="0">
                    <a:pos x="2792072" y="4674568"/>
                  </a:cxn>
                  <a:cxn ang="0">
                    <a:pos x="3335064" y="4242751"/>
                  </a:cxn>
                  <a:cxn ang="0">
                    <a:pos x="3335064" y="2773604"/>
                  </a:cxn>
                  <a:cxn ang="0">
                    <a:pos x="5215837" y="2773604"/>
                  </a:cxn>
                  <a:cxn ang="0">
                    <a:pos x="5759134" y="2344144"/>
                  </a:cxn>
                  <a:cxn ang="0">
                    <a:pos x="5215837" y="1901900"/>
                  </a:cxn>
                </a:cxnLst>
                <a:pathLst>
                  <a:path w="43" h="44">
                    <a:moveTo>
                      <a:pt x="39" y="18"/>
                    </a:moveTo>
                    <a:cubicBezTo>
                      <a:pt x="25" y="18"/>
                      <a:pt x="25" y="18"/>
                      <a:pt x="25" y="18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2"/>
                      <a:pt x="23" y="0"/>
                      <a:pt x="21" y="0"/>
                    </a:cubicBezTo>
                    <a:cubicBezTo>
                      <a:pt x="19" y="0"/>
                      <a:pt x="18" y="2"/>
                      <a:pt x="18" y="4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1" y="18"/>
                      <a:pt x="0" y="20"/>
                      <a:pt x="0" y="22"/>
                    </a:cubicBezTo>
                    <a:cubicBezTo>
                      <a:pt x="0" y="24"/>
                      <a:pt x="1" y="26"/>
                      <a:pt x="3" y="26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40"/>
                      <a:pt x="18" y="40"/>
                      <a:pt x="18" y="40"/>
                    </a:cubicBezTo>
                    <a:cubicBezTo>
                      <a:pt x="18" y="42"/>
                      <a:pt x="19" y="44"/>
                      <a:pt x="21" y="44"/>
                    </a:cubicBezTo>
                    <a:cubicBezTo>
                      <a:pt x="23" y="44"/>
                      <a:pt x="25" y="42"/>
                      <a:pt x="25" y="40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39" y="26"/>
                      <a:pt x="39" y="26"/>
                      <a:pt x="39" y="26"/>
                    </a:cubicBezTo>
                    <a:cubicBezTo>
                      <a:pt x="41" y="26"/>
                      <a:pt x="43" y="24"/>
                      <a:pt x="43" y="22"/>
                    </a:cubicBezTo>
                    <a:cubicBezTo>
                      <a:pt x="43" y="20"/>
                      <a:pt x="41" y="18"/>
                      <a:pt x="39" y="18"/>
                    </a:cubicBezTo>
                  </a:path>
                </a:pathLst>
              </a:custGeom>
              <a:solidFill>
                <a:srgbClr val="FFFFFF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5125" name="MH_SubTitle_4"/>
            <p:cNvSpPr txBox="1"/>
            <p:nvPr/>
          </p:nvSpPr>
          <p:spPr>
            <a:xfrm>
              <a:off x="1574" y="0"/>
              <a:ext cx="3036" cy="998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0170" tIns="46990" rIns="90170" bIns="46990" anchor="ctr"/>
            <a:p>
              <a:pPr>
                <a:lnSpc>
                  <a:spcPct val="110000"/>
                </a:lnSpc>
              </a:pPr>
              <a:r>
                <a:rPr lang="zh-CN" altLang="en-US" sz="3200" b="1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学习目标</a:t>
              </a:r>
              <a:endParaRPr lang="zh-CN" altLang="en-US" sz="32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9457" name="Rectangle 1"/>
          <p:cNvSpPr/>
          <p:nvPr/>
        </p:nvSpPr>
        <p:spPr>
          <a:xfrm>
            <a:off x="214313" y="1865313"/>
            <a:ext cx="8666162" cy="267652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pPr indent="200025">
              <a:lnSpc>
                <a:spcPct val="150000"/>
              </a:lnSpc>
            </a:pPr>
            <a:r>
              <a:rPr lang="en-US" altLang="zh-CN" sz="2800">
                <a:latin typeface="黑体" panose="02010609060101010101" pitchFamily="2" charset="-122"/>
                <a:ea typeface="黑体" panose="02010609060101010101" pitchFamily="2" charset="-122"/>
              </a:rPr>
              <a:t>1.</a:t>
            </a:r>
            <a:r>
              <a:rPr lang="zh-CN" altLang="en-US" sz="2800">
                <a:latin typeface="黑体" panose="02010609060101010101" pitchFamily="2" charset="-122"/>
                <a:ea typeface="黑体" panose="02010609060101010101" pitchFamily="2" charset="-122"/>
              </a:rPr>
              <a:t>理解方差的概念及统计学意义；</a:t>
            </a:r>
            <a:endParaRPr lang="en-US" altLang="zh-CN" sz="28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indent="200025">
              <a:lnSpc>
                <a:spcPct val="150000"/>
              </a:lnSpc>
            </a:pPr>
            <a:r>
              <a:rPr lang="en-US" altLang="zh-CN" sz="2800">
                <a:latin typeface="黑体" panose="02010609060101010101" pitchFamily="2" charset="-122"/>
                <a:ea typeface="黑体" panose="02010609060101010101" pitchFamily="2" charset="-122"/>
              </a:rPr>
              <a:t>2.</a:t>
            </a:r>
            <a:r>
              <a:rPr lang="zh-CN" altLang="en-US" sz="2800">
                <a:latin typeface="黑体" panose="02010609060101010101" pitchFamily="2" charset="-122"/>
                <a:ea typeface="黑体" panose="02010609060101010101" pitchFamily="2" charset="-122"/>
              </a:rPr>
              <a:t>会计算一组数据的方差；</a:t>
            </a:r>
            <a:r>
              <a:rPr lang="en-US" altLang="zh-CN" sz="2800">
                <a:latin typeface="黑体" panose="02010609060101010101" pitchFamily="2" charset="-122"/>
                <a:ea typeface="黑体" panose="02010609060101010101" pitchFamily="2" charset="-122"/>
              </a:rPr>
              <a:t> (</a:t>
            </a:r>
            <a:r>
              <a:rPr lang="zh-CN" altLang="en-US" sz="2800" dirty="0">
                <a:latin typeface="黑体" panose="02010609060101010101" pitchFamily="2" charset="-122"/>
                <a:ea typeface="黑体" panose="02010609060101010101" pitchFamily="2" charset="-122"/>
              </a:rPr>
              <a:t>重点</a:t>
            </a:r>
            <a:r>
              <a:rPr lang="en-US" altLang="zh-CN" sz="2800">
                <a:latin typeface="黑体" panose="02010609060101010101" pitchFamily="2" charset="-122"/>
                <a:ea typeface="黑体" panose="02010609060101010101" pitchFamily="2" charset="-122"/>
              </a:rPr>
              <a:t>)</a:t>
            </a:r>
            <a:endParaRPr lang="en-US" altLang="zh-CN" sz="280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indent="200025">
              <a:lnSpc>
                <a:spcPct val="150000"/>
              </a:lnSpc>
            </a:pPr>
            <a:r>
              <a:rPr lang="en-US" altLang="zh-CN" sz="2800">
                <a:latin typeface="黑体" panose="02010609060101010101" pitchFamily="2" charset="-122"/>
                <a:ea typeface="黑体" panose="02010609060101010101" pitchFamily="2" charset="-122"/>
              </a:rPr>
              <a:t>3.</a:t>
            </a:r>
            <a:r>
              <a:rPr lang="zh-CN" altLang="en-US" sz="2800">
                <a:latin typeface="黑体" panose="02010609060101010101" pitchFamily="2" charset="-122"/>
                <a:ea typeface="黑体" panose="02010609060101010101" pitchFamily="2" charset="-122"/>
              </a:rPr>
              <a:t>能够运用方差判断数据的波动程度，并解决简单的实际问题</a:t>
            </a:r>
            <a:r>
              <a:rPr lang="en-US" altLang="zh-CN" sz="2800" dirty="0"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r>
              <a:rPr lang="zh-CN" altLang="en-US" sz="2800" dirty="0">
                <a:latin typeface="黑体" panose="02010609060101010101" pitchFamily="2" charset="-122"/>
                <a:ea typeface="黑体" panose="02010609060101010101" pitchFamily="2" charset="-122"/>
              </a:rPr>
              <a:t>（难点）</a:t>
            </a:r>
            <a:endParaRPr lang="zh-CN" altLang="en-US" sz="28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5841" name="Text Box 2"/>
          <p:cNvSpPr txBox="1"/>
          <p:nvPr/>
        </p:nvSpPr>
        <p:spPr>
          <a:xfrm>
            <a:off x="574675" y="477838"/>
            <a:ext cx="7885113" cy="13827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（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）利用以上信息，请从不同的角度对甲、乙两名同学的成绩进行评价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.</a:t>
            </a:r>
            <a:endParaRPr lang="en-US" altLang="zh-CN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00357" name="Text Box 3"/>
          <p:cNvSpPr txBox="1"/>
          <p:nvPr/>
        </p:nvSpPr>
        <p:spPr>
          <a:xfrm>
            <a:off x="684213" y="1773238"/>
            <a:ext cx="7704137" cy="47418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40000"/>
              </a:lnSpc>
              <a:spcBef>
                <a:spcPct val="5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解：从众数看，甲成绩的众数为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84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分，乙成绩的众数是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90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分，乙的成绩比甲好；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40000"/>
              </a:lnSpc>
              <a:spcBef>
                <a:spcPct val="5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从方差看，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s</a:t>
            </a:r>
            <a:r>
              <a:rPr lang="en-US" altLang="zh-CN" sz="2800" baseline="30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zh-CN" altLang="en-US" sz="2800" baseline="-25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甲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=14.4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，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s</a:t>
            </a:r>
            <a:r>
              <a:rPr lang="en-US" altLang="zh-CN" sz="2800" baseline="30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zh-CN" altLang="en-US" sz="2800" baseline="-25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乙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=34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，甲的成绩比乙相对稳定；从甲、乙的中位数、平均数看，中位数、平均数都是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84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分，两人成绩一样好；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40000"/>
              </a:lnSpc>
              <a:spcBef>
                <a:spcPct val="5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从频率看，甲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85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分以上的次数比乙少，乙的成绩比甲好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.</a:t>
            </a:r>
            <a:endParaRPr lang="en-US" altLang="zh-CN" sz="28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>
                                            <p:txEl>
                                              <p:charRg st="0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0357">
                                            <p:txEl>
                                              <p:charRg st="0" end="3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>
                                            <p:txEl>
                                              <p:charRg st="36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0357">
                                            <p:txEl>
                                              <p:charRg st="36" end="7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>
                                            <p:txEl>
                                              <p:charRg st="106" end="1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0357">
                                            <p:txEl>
                                              <p:charRg st="106" end="13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6865" name="矩形 80"/>
          <p:cNvSpPr/>
          <p:nvPr/>
        </p:nvSpPr>
        <p:spPr>
          <a:xfrm>
            <a:off x="0" y="58738"/>
            <a:ext cx="1217613" cy="4000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000" b="1" dirty="0">
                <a:solidFill>
                  <a:srgbClr val="228B8B"/>
                </a:solidFill>
                <a:latin typeface="Arial" panose="020B0604020202020204" pitchFamily="34" charset="0"/>
                <a:ea typeface="方正姚体" pitchFamily="2" charset="-122"/>
              </a:rPr>
              <a:t>课堂小结</a:t>
            </a:r>
            <a:endParaRPr lang="zh-CN" altLang="en-US" sz="2000" dirty="0">
              <a:solidFill>
                <a:srgbClr val="228B8B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2" name="Text Box 16"/>
          <p:cNvSpPr txBox="1"/>
          <p:nvPr/>
        </p:nvSpPr>
        <p:spPr>
          <a:xfrm>
            <a:off x="358775" y="2709863"/>
            <a:ext cx="858838" cy="954087"/>
          </a:xfrm>
          <a:prstGeom prst="rect">
            <a:avLst/>
          </a:prstGeom>
          <a:solidFill>
            <a:srgbClr val="FFFFFF"/>
          </a:solidFill>
          <a:ln w="25400" cap="flat" cmpd="sng">
            <a:solidFill>
              <a:srgbClr val="CC0066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p>
            <a:pPr algn="ctr"/>
            <a:r>
              <a:rPr lang="zh-CN" altLang="en-US" sz="2800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方差</a:t>
            </a:r>
            <a:endParaRPr lang="zh-CN" altLang="en-US" sz="2800" dirty="0">
              <a:solidFill>
                <a:schemeClr val="tx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8" name="左大括号 17"/>
          <p:cNvSpPr/>
          <p:nvPr/>
        </p:nvSpPr>
        <p:spPr>
          <a:xfrm>
            <a:off x="1268413" y="1844675"/>
            <a:ext cx="273050" cy="2749550"/>
          </a:xfrm>
          <a:prstGeom prst="leftBrace">
            <a:avLst>
              <a:gd name="adj1" fmla="val 6013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CC0066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 sz="1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5" name="Text Box 18"/>
          <p:cNvSpPr txBox="1"/>
          <p:nvPr/>
        </p:nvSpPr>
        <p:spPr>
          <a:xfrm>
            <a:off x="1612900" y="3897313"/>
            <a:ext cx="7083425" cy="1384300"/>
          </a:xfrm>
          <a:prstGeom prst="rect">
            <a:avLst/>
          </a:prstGeom>
          <a:solidFill>
            <a:srgbClr val="FFFFFF"/>
          </a:solidFill>
          <a:ln w="25400" cap="flat" cmpd="sng">
            <a:solidFill>
              <a:srgbClr val="CC0066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800" dirty="0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方差的统计学意义（判断数据的波动程度）：</a:t>
            </a:r>
            <a:endParaRPr lang="zh-CN" altLang="en-US" sz="2800" dirty="0">
              <a:latin typeface="黑体" panose="02010609060101010101" pitchFamily="2" charset="-122"/>
              <a:ea typeface="黑体" panose="02010609060101010101" pitchFamily="2" charset="-122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方差越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大（小）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，数据的波动越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大（小）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.</a:t>
            </a:r>
            <a:endParaRPr lang="en-US" altLang="zh-CN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719263" y="1385888"/>
            <a:ext cx="7091362" cy="876300"/>
            <a:chOff x="2819" y="2182"/>
            <a:chExt cx="11169" cy="1380"/>
          </a:xfrm>
        </p:grpSpPr>
        <p:sp>
          <p:nvSpPr>
            <p:cNvPr id="36870" name="Text Box 18"/>
            <p:cNvSpPr txBox="1"/>
            <p:nvPr/>
          </p:nvSpPr>
          <p:spPr>
            <a:xfrm>
              <a:off x="2819" y="2349"/>
              <a:ext cx="11135" cy="1162"/>
            </a:xfrm>
            <a:prstGeom prst="rect">
              <a:avLst/>
            </a:prstGeom>
            <a:solidFill>
              <a:srgbClr val="FFFFFF"/>
            </a:solidFill>
            <a:ln w="25400" cap="flat" cmpd="sng">
              <a:solidFill>
                <a:srgbClr val="CC0066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square" anchor="t">
              <a:spAutoFit/>
            </a:bodyPr>
            <a:p>
              <a:pPr>
                <a:lnSpc>
                  <a:spcPct val="150000"/>
                </a:lnSpc>
              </a:pPr>
              <a:r>
                <a:rPr lang="zh-CN" altLang="en-US" sz="2800">
                  <a:latin typeface="黑体" panose="02010609060101010101" pitchFamily="2" charset="-122"/>
                  <a:ea typeface="黑体" panose="02010609060101010101" pitchFamily="2" charset="-122"/>
                </a:rPr>
                <a:t>公式：</a:t>
              </a:r>
              <a:endParaRPr lang="zh-CN" altLang="en-US" sz="2800" dirty="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graphicFrame>
          <p:nvGraphicFramePr>
            <p:cNvPr id="36871" name="Object 93"/>
            <p:cNvGraphicFramePr>
              <a:graphicFrameLocks noChangeAspect="1"/>
            </p:cNvGraphicFramePr>
            <p:nvPr/>
          </p:nvGraphicFramePr>
          <p:xfrm>
            <a:off x="4352" y="2182"/>
            <a:ext cx="9636" cy="13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7" name="" r:id="rId1" imgW="6120765" imgH="876300" progId="Equation.DSMT4">
                    <p:embed/>
                  </p:oleObj>
                </mc:Choice>
                <mc:Fallback>
                  <p:oleObj name="" r:id="rId1" imgW="6120765" imgH="876300" progId="Equation.DSMT4">
                    <p:embed/>
                    <p:pic>
                      <p:nvPicPr>
                        <p:cNvPr id="0" name="图片 3096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4352" y="2182"/>
                          <a:ext cx="9636" cy="138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bldLvl="0" animBg="1"/>
      <p:bldP spid="18" grpId="0" bldLvl="0" animBg="1"/>
      <p:bldP spid="12295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9217" name="Rectangle 53"/>
          <p:cNvSpPr/>
          <p:nvPr/>
        </p:nvSpPr>
        <p:spPr>
          <a:xfrm>
            <a:off x="533400" y="500063"/>
            <a:ext cx="7654925" cy="215900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pPr algn="just">
              <a:lnSpc>
                <a:spcPct val="120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 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  <a:sym typeface="Arial" panose="020B0604020202020204" pitchFamily="34" charset="0"/>
              </a:rPr>
              <a:t>刘教练到我班选拔一名篮球队员，刘教练对陈方楷和李霖东两名学生进行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  <a:sym typeface="Arial" panose="020B0604020202020204" pitchFamily="34" charset="0"/>
              </a:rPr>
              <a:t>5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  <a:sym typeface="Arial" panose="020B0604020202020204" pitchFamily="34" charset="0"/>
              </a:rPr>
              <a:t>次投篮测试，每人每次投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  <a:sym typeface="Arial" panose="020B0604020202020204" pitchFamily="34" charset="0"/>
              </a:rPr>
              <a:t>10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  <a:sym typeface="Arial" panose="020B0604020202020204" pitchFamily="34" charset="0"/>
              </a:rPr>
              <a:t>个球，下图记录的是这两名同学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  <a:sym typeface="Arial" panose="020B0604020202020204" pitchFamily="34" charset="0"/>
              </a:rPr>
              <a:t>5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  <a:sym typeface="Arial" panose="020B0604020202020204" pitchFamily="34" charset="0"/>
              </a:rPr>
              <a:t>次投篮中所投中的个数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  <a:sym typeface="Arial" panose="020B0604020202020204" pitchFamily="34" charset="0"/>
              </a:rPr>
              <a:t>.</a:t>
            </a:r>
            <a:endParaRPr lang="en-US" altLang="zh-CN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graphicFrame>
        <p:nvGraphicFramePr>
          <p:cNvPr id="2055" name="表格 2054"/>
          <p:cNvGraphicFramePr/>
          <p:nvPr/>
        </p:nvGraphicFramePr>
        <p:xfrm>
          <a:off x="635000" y="2801938"/>
          <a:ext cx="7344410" cy="1584325"/>
        </p:xfrm>
        <a:graphic>
          <a:graphicData uri="http://schemas.openxmlformats.org/drawingml/2006/table">
            <a:tbl>
              <a:tblPr/>
              <a:tblGrid>
                <a:gridCol w="1281430"/>
                <a:gridCol w="1224280"/>
                <a:gridCol w="1167130"/>
                <a:gridCol w="1223645"/>
                <a:gridCol w="1179830"/>
                <a:gridCol w="1268095"/>
              </a:tblGrid>
              <a:tr h="548640">
                <a:tc>
                  <a:txBody>
                    <a:bodyPr/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2" charset="-122"/>
                          <a:sym typeface="+mn-ea"/>
                        </a:rPr>
                        <a:t>队  员</a:t>
                      </a:r>
                      <a:endParaRPr lang="zh-CN" altLang="en-US" sz="2800" b="0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2" charset="-122"/>
                          <a:sym typeface="+mn-ea"/>
                        </a:rPr>
                        <a:t>第 </a:t>
                      </a:r>
                      <a:r>
                        <a:rPr lang="en-US" altLang="zh-CN" sz="2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2" charset="-122"/>
                          <a:sym typeface="+mn-ea"/>
                        </a:rPr>
                        <a:t>1</a:t>
                      </a:r>
                      <a:r>
                        <a:rPr lang="zh-CN" altLang="en-US" sz="2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2" charset="-122"/>
                          <a:sym typeface="+mn-ea"/>
                        </a:rPr>
                        <a:t>次</a:t>
                      </a:r>
                      <a:endParaRPr lang="en-US" altLang="zh-CN" sz="2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800" dirty="0">
                          <a:latin typeface="Times New Roman" panose="02020603050405020304" pitchFamily="18" charset="0"/>
                          <a:ea typeface="黑体" panose="02010609060101010101" pitchFamily="2" charset="-122"/>
                          <a:sym typeface="+mn-ea"/>
                        </a:rPr>
                        <a:t>第</a:t>
                      </a:r>
                      <a:r>
                        <a:rPr lang="en-US" altLang="zh-CN" sz="2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2" charset="-122"/>
                          <a:sym typeface="+mn-ea"/>
                        </a:rPr>
                        <a:t>2</a:t>
                      </a:r>
                      <a:r>
                        <a:rPr lang="zh-CN" altLang="en-US" sz="2800" dirty="0">
                          <a:latin typeface="Times New Roman" panose="02020603050405020304" pitchFamily="18" charset="0"/>
                          <a:ea typeface="黑体" panose="02010609060101010101" pitchFamily="2" charset="-122"/>
                          <a:sym typeface="+mn-ea"/>
                        </a:rPr>
                        <a:t>次</a:t>
                      </a:r>
                      <a:endParaRPr lang="en-US" altLang="zh-CN" sz="2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黑体" panose="02010609060101010101" pitchFamily="2" charset="-122"/>
                        <a:sym typeface="+mn-ea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800" dirty="0">
                          <a:latin typeface="Times New Roman" panose="02020603050405020304" pitchFamily="18" charset="0"/>
                          <a:ea typeface="黑体" panose="02010609060101010101" pitchFamily="2" charset="-122"/>
                          <a:sym typeface="+mn-ea"/>
                        </a:rPr>
                        <a:t>第</a:t>
                      </a:r>
                      <a:r>
                        <a:rPr lang="en-US" altLang="zh-CN" sz="2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2" charset="-122"/>
                          <a:sym typeface="+mn-ea"/>
                        </a:rPr>
                        <a:t>3</a:t>
                      </a:r>
                      <a:r>
                        <a:rPr lang="zh-CN" altLang="en-US" sz="2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2" charset="-122"/>
                          <a:sym typeface="+mn-ea"/>
                        </a:rPr>
                        <a:t>次</a:t>
                      </a:r>
                      <a:endParaRPr lang="en-US" altLang="zh-CN" sz="2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800" dirty="0">
                          <a:latin typeface="Times New Roman" panose="02020603050405020304" pitchFamily="18" charset="0"/>
                          <a:ea typeface="黑体" panose="02010609060101010101" pitchFamily="2" charset="-122"/>
                          <a:sym typeface="+mn-ea"/>
                        </a:rPr>
                        <a:t>第</a:t>
                      </a:r>
                      <a:r>
                        <a:rPr lang="en-US" altLang="zh-CN" sz="2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2" charset="-122"/>
                          <a:sym typeface="+mn-ea"/>
                        </a:rPr>
                        <a:t>4</a:t>
                      </a:r>
                      <a:r>
                        <a:rPr lang="zh-CN" altLang="en-US" sz="2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2" charset="-122"/>
                          <a:sym typeface="+mn-ea"/>
                        </a:rPr>
                        <a:t>次</a:t>
                      </a:r>
                      <a:endParaRPr lang="en-US" altLang="zh-CN" sz="2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800" dirty="0">
                          <a:latin typeface="Times New Roman" panose="02020603050405020304" pitchFamily="18" charset="0"/>
                          <a:ea typeface="黑体" panose="02010609060101010101" pitchFamily="2" charset="-122"/>
                          <a:sym typeface="+mn-ea"/>
                        </a:rPr>
                        <a:t>第</a:t>
                      </a:r>
                      <a:r>
                        <a:rPr lang="en-US" altLang="zh-CN" sz="2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2" charset="-122"/>
                          <a:sym typeface="+mn-ea"/>
                        </a:rPr>
                        <a:t>5</a:t>
                      </a:r>
                      <a:r>
                        <a:rPr lang="zh-CN" altLang="en-US" sz="2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2" charset="-122"/>
                          <a:sym typeface="+mn-ea"/>
                        </a:rPr>
                        <a:t>次</a:t>
                      </a:r>
                      <a:endParaRPr lang="en-US" altLang="zh-CN" sz="2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2" charset="-122"/>
                          <a:sym typeface="+mn-ea"/>
                        </a:rPr>
                        <a:t>李霖东</a:t>
                      </a:r>
                      <a:endParaRPr lang="zh-CN" altLang="en-US" sz="2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黑体" panose="02010609060101010101" pitchFamily="2" charset="-122"/>
                        <a:sym typeface="+mn-ea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rPr>
                        <a:t>7</a:t>
                      </a:r>
                      <a:endParaRPr lang="en-US" altLang="zh-CN" sz="2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rPr>
                        <a:t>8</a:t>
                      </a:r>
                      <a:endParaRPr lang="en-US" altLang="zh-CN" sz="2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rPr>
                        <a:t>8</a:t>
                      </a:r>
                      <a:endParaRPr lang="en-US" altLang="zh-CN" sz="2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rPr>
                        <a:t>8</a:t>
                      </a:r>
                      <a:endParaRPr lang="en-US" altLang="zh-CN" sz="2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rPr>
                        <a:t>9</a:t>
                      </a:r>
                      <a:endParaRPr lang="en-US" altLang="zh-CN" sz="2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6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zh-CN" altLang="en-US" sz="2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2" charset="-122"/>
                          <a:sym typeface="+mn-ea"/>
                        </a:rPr>
                        <a:t>陈方楷</a:t>
                      </a:r>
                      <a:endParaRPr lang="zh-CN" altLang="en-US" sz="2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黑体" panose="02010609060101010101" pitchFamily="2" charset="-122"/>
                        <a:sym typeface="+mn-ea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rPr>
                        <a:t>10</a:t>
                      </a:r>
                      <a:endParaRPr lang="en-US" altLang="zh-CN" sz="2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rPr>
                        <a:t>6</a:t>
                      </a:r>
                      <a:endParaRPr lang="en-US" altLang="zh-CN" sz="2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rPr>
                        <a:t>10</a:t>
                      </a:r>
                      <a:endParaRPr lang="en-US" altLang="zh-CN" sz="2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rPr>
                        <a:t>6</a:t>
                      </a:r>
                      <a:endParaRPr lang="en-US" altLang="zh-CN" sz="2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None/>
                        <a:defRPr sz="2400" b="1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rPr>
                        <a:t>8</a:t>
                      </a:r>
                      <a:endParaRPr lang="en-US" altLang="zh-CN" sz="2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55"/>
          <p:cNvSpPr/>
          <p:nvPr/>
        </p:nvSpPr>
        <p:spPr>
          <a:xfrm>
            <a:off x="407988" y="4498975"/>
            <a:ext cx="8301037" cy="606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1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）请求出以上两组数据的平均数、中位数、众数；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5" name="Rectangle 356"/>
          <p:cNvSpPr/>
          <p:nvPr/>
        </p:nvSpPr>
        <p:spPr>
          <a:xfrm>
            <a:off x="407988" y="5867400"/>
            <a:ext cx="7472362" cy="5222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3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）若要选一个投篮稳定的队员，选谁更好？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6" name="Rectangle 355"/>
          <p:cNvSpPr/>
          <p:nvPr/>
        </p:nvSpPr>
        <p:spPr>
          <a:xfrm>
            <a:off x="403225" y="5127625"/>
            <a:ext cx="8302625" cy="6080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）用复式折线统计图表示上述数据；</a:t>
            </a:r>
            <a:endParaRPr lang="en-US" altLang="zh-CN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6145" name="矩形 80"/>
          <p:cNvSpPr/>
          <p:nvPr/>
        </p:nvSpPr>
        <p:spPr>
          <a:xfrm>
            <a:off x="0" y="58738"/>
            <a:ext cx="1217613" cy="4000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000" b="1" dirty="0">
                <a:solidFill>
                  <a:srgbClr val="228B8B"/>
                </a:solidFill>
                <a:latin typeface="Arial" panose="020B0604020202020204" pitchFamily="34" charset="0"/>
                <a:ea typeface="方正姚体" pitchFamily="2" charset="-122"/>
              </a:rPr>
              <a:t>导入新课</a:t>
            </a:r>
            <a:endParaRPr lang="zh-CN" altLang="en-US" sz="2000" dirty="0">
              <a:solidFill>
                <a:srgbClr val="228B8B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0241" name="矩形 80"/>
          <p:cNvSpPr/>
          <p:nvPr/>
        </p:nvSpPr>
        <p:spPr>
          <a:xfrm>
            <a:off x="71438" y="71438"/>
            <a:ext cx="1217612" cy="4000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000" b="1" dirty="0">
                <a:solidFill>
                  <a:srgbClr val="228B8B"/>
                </a:solidFill>
                <a:latin typeface="Arial" panose="020B0604020202020204" pitchFamily="34" charset="0"/>
                <a:ea typeface="方正姚体" pitchFamily="2" charset="-122"/>
              </a:rPr>
              <a:t>讲授新课</a:t>
            </a:r>
            <a:endParaRPr lang="zh-CN" altLang="en-US" sz="2000" dirty="0">
              <a:solidFill>
                <a:srgbClr val="228B8B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0242" name="组合 6147"/>
          <p:cNvGrpSpPr/>
          <p:nvPr/>
        </p:nvGrpSpPr>
        <p:grpSpPr>
          <a:xfrm>
            <a:off x="325438" y="476250"/>
            <a:ext cx="4391025" cy="620713"/>
            <a:chOff x="0" y="340"/>
            <a:chExt cx="6918" cy="976"/>
          </a:xfrm>
        </p:grpSpPr>
        <p:sp>
          <p:nvSpPr>
            <p:cNvPr id="10243" name="矩形 7"/>
            <p:cNvSpPr/>
            <p:nvPr/>
          </p:nvSpPr>
          <p:spPr>
            <a:xfrm>
              <a:off x="882" y="458"/>
              <a:ext cx="6036" cy="78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pathLst>
                <a:path w="2520280" h="1872208">
                  <a:moveTo>
                    <a:pt x="0" y="1872208"/>
                  </a:moveTo>
                  <a:lnTo>
                    <a:pt x="2520280" y="1872208"/>
                  </a:lnTo>
                  <a:lnTo>
                    <a:pt x="0" y="1872208"/>
                  </a:lnTo>
                  <a:close/>
                  <a:moveTo>
                    <a:pt x="0" y="0"/>
                  </a:moveTo>
                  <a:lnTo>
                    <a:pt x="916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sq" cmpd="sng">
              <a:solidFill>
                <a:srgbClr val="DDDDDD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44" name="任意多边形 16"/>
            <p:cNvSpPr/>
            <p:nvPr/>
          </p:nvSpPr>
          <p:spPr>
            <a:xfrm>
              <a:off x="0" y="454"/>
              <a:ext cx="826" cy="7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pathLst>
                <a:path w="696310" h="696310">
                  <a:moveTo>
                    <a:pt x="0" y="0"/>
                  </a:moveTo>
                  <a:lnTo>
                    <a:pt x="459827" y="0"/>
                  </a:lnTo>
                  <a:lnTo>
                    <a:pt x="459827" y="236483"/>
                  </a:lnTo>
                  <a:lnTo>
                    <a:pt x="696310" y="236483"/>
                  </a:lnTo>
                  <a:lnTo>
                    <a:pt x="696310" y="696310"/>
                  </a:lnTo>
                  <a:lnTo>
                    <a:pt x="0" y="6963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8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45" name="矩形 17"/>
            <p:cNvSpPr/>
            <p:nvPr/>
          </p:nvSpPr>
          <p:spPr>
            <a:xfrm>
              <a:off x="570" y="374"/>
              <a:ext cx="258" cy="265"/>
            </a:xfrm>
            <a:prstGeom prst="rect">
              <a:avLst/>
            </a:prstGeom>
            <a:solidFill>
              <a:srgbClr val="008080">
                <a:alpha val="50980"/>
              </a:srgbClr>
            </a:solidFill>
            <a:ln w="9525">
              <a:noFill/>
            </a:ln>
          </p:spPr>
          <p:txBody>
            <a:bodyPr lIns="0" tIns="215900" rIns="179705" bIns="0" anchor="ctr"/>
            <a:p>
              <a:pPr algn="ctr"/>
              <a:endParaRPr lang="zh-CN" altLang="en-US" sz="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0246" name="文本框 6151"/>
            <p:cNvSpPr txBox="1"/>
            <p:nvPr/>
          </p:nvSpPr>
          <p:spPr>
            <a:xfrm>
              <a:off x="877" y="340"/>
              <a:ext cx="3090" cy="86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zh-CN" altLang="en-US" sz="2800" b="1" dirty="0">
                  <a:solidFill>
                    <a:srgbClr val="00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rPr>
                <a:t>方差的意义</a:t>
              </a:r>
              <a:endParaRPr lang="zh-CN" altLang="en-US" sz="2800" b="1" dirty="0">
                <a:solidFill>
                  <a:srgbClr val="00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10247" name="文本框 6152"/>
            <p:cNvSpPr txBox="1"/>
            <p:nvPr/>
          </p:nvSpPr>
          <p:spPr>
            <a:xfrm>
              <a:off x="0" y="453"/>
              <a:ext cx="872" cy="86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zh-CN" sz="2800" dirty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一</a:t>
              </a:r>
              <a:endParaRPr lang="zh-CN" altLang="zh-CN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0248" name="Text Box 30"/>
          <p:cNvSpPr txBox="1"/>
          <p:nvPr/>
        </p:nvSpPr>
        <p:spPr>
          <a:xfrm>
            <a:off x="246063" y="1079500"/>
            <a:ext cx="8864600" cy="36210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　　</a:t>
            </a:r>
            <a:r>
              <a:rPr lang="zh-CN" altLang="en-US" sz="2800" dirty="0">
                <a:solidFill>
                  <a:srgbClr val="269999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问题</a:t>
            </a:r>
            <a:r>
              <a:rPr lang="en-US" altLang="zh-CN" sz="2800" dirty="0">
                <a:solidFill>
                  <a:srgbClr val="269999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1</a:t>
            </a:r>
            <a:r>
              <a:rPr lang="zh-CN" altLang="en-US" sz="2800" dirty="0">
                <a:solidFill>
                  <a:srgbClr val="269999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  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农科院计划为某地选择合适的甜玉米种子． </a:t>
            </a:r>
            <a:endParaRPr lang="zh-CN" altLang="en-US" sz="28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选择种子时，甜玉米的</a:t>
            </a:r>
            <a:r>
              <a:rPr lang="zh-CN" alt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产量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和</a:t>
            </a:r>
            <a:r>
              <a:rPr lang="zh-CN" alt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产量的稳定性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是农科院</a:t>
            </a:r>
            <a:endParaRPr lang="zh-CN" altLang="en-US" sz="28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所关心的问题．为了解甲、乙两种甜玉米种子的相关</a:t>
            </a:r>
            <a:endParaRPr lang="zh-CN" altLang="en-US" sz="28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情况，农科院各用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10 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块自然条件相同的试验田进行试</a:t>
            </a:r>
            <a:endParaRPr lang="zh-CN" altLang="en-US" sz="28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验，得到各试验田每公顷</a:t>
            </a:r>
            <a:endParaRPr lang="zh-CN" altLang="en-US" sz="28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的产量（单位：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t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）如下表： </a:t>
            </a:r>
            <a:endParaRPr lang="zh-CN" altLang="en-US" sz="28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pic>
        <p:nvPicPr>
          <p:cNvPr id="10249" name="Picture 1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24388" y="3546475"/>
            <a:ext cx="3951287" cy="28829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12289" name="Group 56"/>
          <p:cNvGrpSpPr/>
          <p:nvPr/>
        </p:nvGrpSpPr>
        <p:grpSpPr>
          <a:xfrm>
            <a:off x="198438" y="1176338"/>
            <a:ext cx="8761412" cy="944562"/>
            <a:chOff x="125" y="1152"/>
            <a:chExt cx="5519" cy="595"/>
          </a:xfrm>
        </p:grpSpPr>
        <p:sp>
          <p:nvSpPr>
            <p:cNvPr id="12290" name="Rectangle 57"/>
            <p:cNvSpPr/>
            <p:nvPr/>
          </p:nvSpPr>
          <p:spPr>
            <a:xfrm>
              <a:off x="126" y="1160"/>
              <a:ext cx="5508" cy="259"/>
            </a:xfrm>
            <a:prstGeom prst="rect">
              <a:avLst/>
            </a:prstGeom>
            <a:solidFill>
              <a:srgbClr val="808080">
                <a:alpha val="54117"/>
              </a:srgbClr>
            </a:solidFill>
            <a:ln w="9525">
              <a:noFill/>
            </a:ln>
          </p:spPr>
          <p:txBody>
            <a:bodyPr wrap="none" anchor="ctr"/>
            <a:p>
              <a:endParaRPr lang="zh-CN" altLang="en-US" sz="2400" dirty="0"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  <p:sp>
          <p:nvSpPr>
            <p:cNvPr id="12291" name="Rectangle 58"/>
            <p:cNvSpPr/>
            <p:nvPr/>
          </p:nvSpPr>
          <p:spPr>
            <a:xfrm>
              <a:off x="136" y="1422"/>
              <a:ext cx="5508" cy="322"/>
            </a:xfrm>
            <a:prstGeom prst="rect">
              <a:avLst/>
            </a:prstGeom>
            <a:solidFill>
              <a:schemeClr val="accent1">
                <a:alpha val="54117"/>
              </a:schemeClr>
            </a:solidFill>
            <a:ln w="9525">
              <a:noFill/>
            </a:ln>
          </p:spPr>
          <p:txBody>
            <a:bodyPr wrap="none" anchor="ctr"/>
            <a:p>
              <a:endParaRPr lang="zh-CN" altLang="en-US" sz="2400" dirty="0"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  <p:grpSp>
          <p:nvGrpSpPr>
            <p:cNvPr id="12292" name="Group 59"/>
            <p:cNvGrpSpPr/>
            <p:nvPr/>
          </p:nvGrpSpPr>
          <p:grpSpPr>
            <a:xfrm>
              <a:off x="125" y="1152"/>
              <a:ext cx="5515" cy="595"/>
              <a:chOff x="125" y="1152"/>
              <a:chExt cx="5515" cy="595"/>
            </a:xfrm>
          </p:grpSpPr>
          <p:sp>
            <p:nvSpPr>
              <p:cNvPr id="12293" name="Rectangle 60"/>
              <p:cNvSpPr/>
              <p:nvPr/>
            </p:nvSpPr>
            <p:spPr>
              <a:xfrm>
                <a:off x="125" y="1152"/>
                <a:ext cx="511" cy="26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pPr algn="ctr"/>
                <a:r>
                  <a:rPr lang="zh-CN" alt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甲</a:t>
                </a:r>
                <a:endParaRPr lang="zh-CN" altLang="en-US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2294" name="Rectangle 61"/>
              <p:cNvSpPr/>
              <p:nvPr/>
            </p:nvSpPr>
            <p:spPr>
              <a:xfrm>
                <a:off x="636" y="1152"/>
                <a:ext cx="512" cy="26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r>
                  <a:rPr lang="en-US" altLang="zh-CN"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7.65</a:t>
                </a:r>
                <a:endParaRPr lang="en-US" altLang="zh-CN" sz="240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2295" name="Rectangle 62"/>
              <p:cNvSpPr/>
              <p:nvPr/>
            </p:nvSpPr>
            <p:spPr>
              <a:xfrm>
                <a:off x="1148" y="1152"/>
                <a:ext cx="509" cy="26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r>
                  <a:rPr lang="en-US" altLang="zh-CN"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7.50</a:t>
                </a:r>
                <a:endParaRPr lang="en-US" altLang="zh-CN" sz="240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2296" name="Rectangle 63"/>
              <p:cNvSpPr/>
              <p:nvPr/>
            </p:nvSpPr>
            <p:spPr>
              <a:xfrm>
                <a:off x="1657" y="1152"/>
                <a:ext cx="512" cy="26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r>
                  <a:rPr lang="en-US" altLang="zh-CN"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7.62</a:t>
                </a:r>
                <a:endParaRPr lang="en-US" altLang="zh-CN" sz="240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2297" name="Rectangle 64"/>
              <p:cNvSpPr/>
              <p:nvPr/>
            </p:nvSpPr>
            <p:spPr>
              <a:xfrm>
                <a:off x="2169" y="1152"/>
                <a:ext cx="511" cy="26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r>
                  <a:rPr lang="en-US" altLang="zh-CN"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7.59</a:t>
                </a:r>
                <a:endParaRPr lang="en-US" altLang="zh-CN" sz="240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2298" name="Rectangle 65"/>
              <p:cNvSpPr/>
              <p:nvPr/>
            </p:nvSpPr>
            <p:spPr>
              <a:xfrm>
                <a:off x="2680" y="1152"/>
                <a:ext cx="494" cy="26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r>
                  <a:rPr lang="en-US" altLang="zh-CN"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7.65</a:t>
                </a:r>
                <a:endParaRPr lang="en-US" altLang="zh-CN" sz="240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2299" name="Rectangle 66"/>
              <p:cNvSpPr/>
              <p:nvPr/>
            </p:nvSpPr>
            <p:spPr>
              <a:xfrm>
                <a:off x="3174" y="1152"/>
                <a:ext cx="494" cy="26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r>
                  <a:rPr lang="en-US" altLang="zh-CN"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7.64</a:t>
                </a:r>
                <a:endParaRPr lang="en-US" altLang="zh-CN" sz="240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2300" name="Rectangle 67"/>
              <p:cNvSpPr/>
              <p:nvPr/>
            </p:nvSpPr>
            <p:spPr>
              <a:xfrm>
                <a:off x="3668" y="1152"/>
                <a:ext cx="492" cy="26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r>
                  <a:rPr lang="en-US" altLang="zh-CN"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7.50</a:t>
                </a:r>
                <a:endParaRPr lang="en-US" altLang="zh-CN" sz="240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2301" name="Rectangle 68"/>
              <p:cNvSpPr/>
              <p:nvPr/>
            </p:nvSpPr>
            <p:spPr>
              <a:xfrm>
                <a:off x="4160" y="1152"/>
                <a:ext cx="493" cy="26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r>
                  <a:rPr lang="en-US" altLang="zh-CN"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7.40</a:t>
                </a:r>
                <a:endParaRPr lang="en-US" altLang="zh-CN" sz="240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2302" name="Rectangle 69"/>
              <p:cNvSpPr/>
              <p:nvPr/>
            </p:nvSpPr>
            <p:spPr>
              <a:xfrm>
                <a:off x="4653" y="1152"/>
                <a:ext cx="494" cy="26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r>
                  <a:rPr lang="en-US" altLang="zh-CN"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7.41</a:t>
                </a:r>
                <a:endParaRPr lang="en-US" altLang="zh-CN" sz="240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2303" name="Rectangle 70"/>
              <p:cNvSpPr/>
              <p:nvPr/>
            </p:nvSpPr>
            <p:spPr>
              <a:xfrm>
                <a:off x="5147" y="1152"/>
                <a:ext cx="493" cy="26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7.41</a:t>
                </a:r>
                <a:endParaRPr lang="en-US" altLang="zh-CN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2304" name="Rectangle 71"/>
              <p:cNvSpPr/>
              <p:nvPr/>
            </p:nvSpPr>
            <p:spPr>
              <a:xfrm>
                <a:off x="125" y="1420"/>
                <a:ext cx="511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pPr algn="ctr"/>
                <a:r>
                  <a:rPr lang="zh-CN" alt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乙</a:t>
                </a:r>
                <a:endParaRPr lang="zh-CN" altLang="en-US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2305" name="Rectangle 72"/>
              <p:cNvSpPr/>
              <p:nvPr/>
            </p:nvSpPr>
            <p:spPr>
              <a:xfrm>
                <a:off x="636" y="1420"/>
                <a:ext cx="512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7.55</a:t>
                </a:r>
                <a:endParaRPr lang="en-US" altLang="zh-CN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2306" name="Rectangle 73"/>
              <p:cNvSpPr/>
              <p:nvPr/>
            </p:nvSpPr>
            <p:spPr>
              <a:xfrm>
                <a:off x="1148" y="1420"/>
                <a:ext cx="509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7.56</a:t>
                </a:r>
                <a:endParaRPr lang="en-US" altLang="zh-CN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2307" name="Rectangle 74"/>
              <p:cNvSpPr/>
              <p:nvPr/>
            </p:nvSpPr>
            <p:spPr>
              <a:xfrm>
                <a:off x="1657" y="1420"/>
                <a:ext cx="512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7.53</a:t>
                </a:r>
                <a:endParaRPr lang="en-US" altLang="zh-CN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2308" name="Rectangle 75"/>
              <p:cNvSpPr/>
              <p:nvPr/>
            </p:nvSpPr>
            <p:spPr>
              <a:xfrm>
                <a:off x="2169" y="1420"/>
                <a:ext cx="511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7.44</a:t>
                </a:r>
                <a:endParaRPr lang="en-US" altLang="zh-CN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2309" name="Rectangle 76"/>
              <p:cNvSpPr/>
              <p:nvPr/>
            </p:nvSpPr>
            <p:spPr>
              <a:xfrm>
                <a:off x="2680" y="1420"/>
                <a:ext cx="494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7.49</a:t>
                </a:r>
                <a:endParaRPr lang="en-US" altLang="zh-CN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2310" name="Rectangle 77"/>
              <p:cNvSpPr/>
              <p:nvPr/>
            </p:nvSpPr>
            <p:spPr>
              <a:xfrm>
                <a:off x="3174" y="1420"/>
                <a:ext cx="494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7.52</a:t>
                </a:r>
                <a:endParaRPr lang="en-US" altLang="zh-CN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2311" name="Rectangle 78"/>
              <p:cNvSpPr/>
              <p:nvPr/>
            </p:nvSpPr>
            <p:spPr>
              <a:xfrm>
                <a:off x="3668" y="1420"/>
                <a:ext cx="492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7.58</a:t>
                </a:r>
                <a:endParaRPr lang="en-US" altLang="zh-CN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2312" name="Rectangle 79"/>
              <p:cNvSpPr/>
              <p:nvPr/>
            </p:nvSpPr>
            <p:spPr>
              <a:xfrm>
                <a:off x="4160" y="1420"/>
                <a:ext cx="493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7.46</a:t>
                </a:r>
                <a:endParaRPr lang="en-US" altLang="zh-CN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2313" name="Rectangle 80"/>
              <p:cNvSpPr/>
              <p:nvPr/>
            </p:nvSpPr>
            <p:spPr>
              <a:xfrm>
                <a:off x="4653" y="1420"/>
                <a:ext cx="494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7.53</a:t>
                </a:r>
                <a:endParaRPr lang="en-US" altLang="zh-CN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2314" name="Rectangle 81"/>
              <p:cNvSpPr/>
              <p:nvPr/>
            </p:nvSpPr>
            <p:spPr>
              <a:xfrm>
                <a:off x="5147" y="1420"/>
                <a:ext cx="493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7.49 </a:t>
                </a:r>
                <a:endParaRPr lang="en-US" altLang="zh-CN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2315" name="Line 82"/>
              <p:cNvSpPr/>
              <p:nvPr/>
            </p:nvSpPr>
            <p:spPr>
              <a:xfrm>
                <a:off x="636" y="1152"/>
                <a:ext cx="0" cy="59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2316" name="Line 83"/>
              <p:cNvSpPr/>
              <p:nvPr/>
            </p:nvSpPr>
            <p:spPr>
              <a:xfrm>
                <a:off x="1148" y="1152"/>
                <a:ext cx="0" cy="59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2317" name="Line 84"/>
              <p:cNvSpPr/>
              <p:nvPr/>
            </p:nvSpPr>
            <p:spPr>
              <a:xfrm>
                <a:off x="1657" y="1152"/>
                <a:ext cx="0" cy="59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2318" name="Line 85"/>
              <p:cNvSpPr/>
              <p:nvPr/>
            </p:nvSpPr>
            <p:spPr>
              <a:xfrm>
                <a:off x="2169" y="1152"/>
                <a:ext cx="0" cy="59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2319" name="Line 86"/>
              <p:cNvSpPr/>
              <p:nvPr/>
            </p:nvSpPr>
            <p:spPr>
              <a:xfrm>
                <a:off x="2680" y="1152"/>
                <a:ext cx="0" cy="59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2320" name="Line 87"/>
              <p:cNvSpPr/>
              <p:nvPr/>
            </p:nvSpPr>
            <p:spPr>
              <a:xfrm>
                <a:off x="3174" y="1152"/>
                <a:ext cx="0" cy="59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2321" name="Line 88"/>
              <p:cNvSpPr/>
              <p:nvPr/>
            </p:nvSpPr>
            <p:spPr>
              <a:xfrm>
                <a:off x="3668" y="1152"/>
                <a:ext cx="0" cy="59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2322" name="Line 89"/>
              <p:cNvSpPr/>
              <p:nvPr/>
            </p:nvSpPr>
            <p:spPr>
              <a:xfrm>
                <a:off x="4160" y="1152"/>
                <a:ext cx="0" cy="59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2323" name="Line 90"/>
              <p:cNvSpPr/>
              <p:nvPr/>
            </p:nvSpPr>
            <p:spPr>
              <a:xfrm>
                <a:off x="4653" y="1152"/>
                <a:ext cx="0" cy="59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2324" name="Line 91"/>
              <p:cNvSpPr/>
              <p:nvPr/>
            </p:nvSpPr>
            <p:spPr>
              <a:xfrm>
                <a:off x="5147" y="1152"/>
                <a:ext cx="0" cy="59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2325" name="Line 92"/>
              <p:cNvSpPr/>
              <p:nvPr/>
            </p:nvSpPr>
            <p:spPr>
              <a:xfrm>
                <a:off x="125" y="1420"/>
                <a:ext cx="551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2326" name="Line 93"/>
              <p:cNvSpPr/>
              <p:nvPr/>
            </p:nvSpPr>
            <p:spPr>
              <a:xfrm>
                <a:off x="125" y="1152"/>
                <a:ext cx="0" cy="595"/>
              </a:xfrm>
              <a:prstGeom prst="line">
                <a:avLst/>
              </a:prstGeom>
              <a:ln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2327" name="Line 94"/>
              <p:cNvSpPr/>
              <p:nvPr/>
            </p:nvSpPr>
            <p:spPr>
              <a:xfrm>
                <a:off x="5640" y="1152"/>
                <a:ext cx="0" cy="595"/>
              </a:xfrm>
              <a:prstGeom prst="line">
                <a:avLst/>
              </a:prstGeom>
              <a:ln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2328" name="Line 95"/>
              <p:cNvSpPr/>
              <p:nvPr/>
            </p:nvSpPr>
            <p:spPr>
              <a:xfrm>
                <a:off x="125" y="1152"/>
                <a:ext cx="5515" cy="0"/>
              </a:xfrm>
              <a:prstGeom prst="line">
                <a:avLst/>
              </a:prstGeom>
              <a:ln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2329" name="Line 96"/>
              <p:cNvSpPr/>
              <p:nvPr/>
            </p:nvSpPr>
            <p:spPr>
              <a:xfrm>
                <a:off x="125" y="1747"/>
                <a:ext cx="5515" cy="0"/>
              </a:xfrm>
              <a:prstGeom prst="line">
                <a:avLst/>
              </a:prstGeom>
              <a:ln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sp>
        <p:nvSpPr>
          <p:cNvPr id="12330" name="Rectangle 166"/>
          <p:cNvSpPr/>
          <p:nvPr/>
        </p:nvSpPr>
        <p:spPr>
          <a:xfrm>
            <a:off x="-196850" y="2298700"/>
            <a:ext cx="9110663" cy="73660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    根据这些数据估计，农科院应该选择哪种甜玉米种子呢？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pic>
        <p:nvPicPr>
          <p:cNvPr id="12331" name="Picture 1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95825" y="3343275"/>
            <a:ext cx="4070350" cy="28829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aphicFrame>
        <p:nvGraphicFramePr>
          <p:cNvPr id="39945" name="Object 9"/>
          <p:cNvGraphicFramePr>
            <a:graphicFrameLocks noChangeAspect="1"/>
          </p:cNvGraphicFramePr>
          <p:nvPr/>
        </p:nvGraphicFramePr>
        <p:xfrm>
          <a:off x="2921000" y="2978150"/>
          <a:ext cx="3748088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" imgW="3632200" imgH="508000" progId="Equation.DSMT4">
                  <p:embed/>
                </p:oleObj>
              </mc:Choice>
              <mc:Fallback>
                <p:oleObj name="" r:id="rId1" imgW="3632200" imgH="508000" progId="Equation.DSMT4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921000" y="2978150"/>
                        <a:ext cx="3748088" cy="5238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4" name="Rectangle 56"/>
          <p:cNvSpPr/>
          <p:nvPr/>
        </p:nvSpPr>
        <p:spPr>
          <a:xfrm>
            <a:off x="306388" y="2030413"/>
            <a:ext cx="8983662" cy="7366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150000"/>
              </a:lnSpc>
            </a:pPr>
            <a:r>
              <a:rPr lang="zh-CN" altLang="en-GB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（</a:t>
            </a:r>
            <a:r>
              <a:rPr lang="en-GB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1</a:t>
            </a:r>
            <a:r>
              <a:rPr lang="zh-CN" altLang="en-GB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）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甜玉米的产量可用什么量来描述？请计算后说明．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 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39946" name="Text Box 10"/>
          <p:cNvSpPr txBox="1"/>
          <p:nvPr/>
        </p:nvSpPr>
        <p:spPr>
          <a:xfrm>
            <a:off x="296863" y="3495675"/>
            <a:ext cx="8502650" cy="27622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　　说明在试验田中，甲、乙两种甜玉米的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平均产量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相差不大．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　　可估计这个地区种植这两种甜玉米的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平均产量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相差不大．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grpSp>
        <p:nvGrpSpPr>
          <p:cNvPr id="13316" name="Group 56"/>
          <p:cNvGrpSpPr/>
          <p:nvPr/>
        </p:nvGrpSpPr>
        <p:grpSpPr>
          <a:xfrm>
            <a:off x="198438" y="889000"/>
            <a:ext cx="8761412" cy="944563"/>
            <a:chOff x="125" y="1152"/>
            <a:chExt cx="5519" cy="595"/>
          </a:xfrm>
        </p:grpSpPr>
        <p:sp>
          <p:nvSpPr>
            <p:cNvPr id="13317" name="Rectangle 57"/>
            <p:cNvSpPr/>
            <p:nvPr/>
          </p:nvSpPr>
          <p:spPr>
            <a:xfrm>
              <a:off x="126" y="1160"/>
              <a:ext cx="5508" cy="259"/>
            </a:xfrm>
            <a:prstGeom prst="rect">
              <a:avLst/>
            </a:prstGeom>
            <a:solidFill>
              <a:srgbClr val="808080">
                <a:alpha val="54117"/>
              </a:srgbClr>
            </a:solidFill>
            <a:ln w="9525">
              <a:noFill/>
            </a:ln>
          </p:spPr>
          <p:txBody>
            <a:bodyPr wrap="none" anchor="ctr"/>
            <a:p>
              <a:endParaRPr lang="zh-CN" altLang="en-US" sz="2400" dirty="0"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  <p:sp>
          <p:nvSpPr>
            <p:cNvPr id="13318" name="Rectangle 58"/>
            <p:cNvSpPr/>
            <p:nvPr/>
          </p:nvSpPr>
          <p:spPr>
            <a:xfrm>
              <a:off x="136" y="1422"/>
              <a:ext cx="5508" cy="322"/>
            </a:xfrm>
            <a:prstGeom prst="rect">
              <a:avLst/>
            </a:prstGeom>
            <a:solidFill>
              <a:schemeClr val="accent1">
                <a:alpha val="54117"/>
              </a:schemeClr>
            </a:solidFill>
            <a:ln w="9525">
              <a:noFill/>
            </a:ln>
          </p:spPr>
          <p:txBody>
            <a:bodyPr wrap="none" anchor="ctr"/>
            <a:p>
              <a:endParaRPr lang="zh-CN" altLang="en-US" sz="2400" dirty="0"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  <p:grpSp>
          <p:nvGrpSpPr>
            <p:cNvPr id="13319" name="Group 59"/>
            <p:cNvGrpSpPr/>
            <p:nvPr/>
          </p:nvGrpSpPr>
          <p:grpSpPr>
            <a:xfrm>
              <a:off x="125" y="1152"/>
              <a:ext cx="5515" cy="595"/>
              <a:chOff x="125" y="1152"/>
              <a:chExt cx="5515" cy="595"/>
            </a:xfrm>
          </p:grpSpPr>
          <p:sp>
            <p:nvSpPr>
              <p:cNvPr id="13320" name="Rectangle 60"/>
              <p:cNvSpPr/>
              <p:nvPr/>
            </p:nvSpPr>
            <p:spPr>
              <a:xfrm>
                <a:off x="125" y="1152"/>
                <a:ext cx="511" cy="26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pPr algn="ctr"/>
                <a:r>
                  <a:rPr lang="zh-CN" alt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甲</a:t>
                </a:r>
                <a:endParaRPr lang="zh-CN" altLang="en-US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3321" name="Rectangle 61"/>
              <p:cNvSpPr/>
              <p:nvPr/>
            </p:nvSpPr>
            <p:spPr>
              <a:xfrm>
                <a:off x="636" y="1152"/>
                <a:ext cx="512" cy="26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r>
                  <a:rPr lang="en-US" altLang="zh-CN"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7.65</a:t>
                </a:r>
                <a:endParaRPr lang="en-US" altLang="zh-CN" sz="240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3322" name="Rectangle 62"/>
              <p:cNvSpPr/>
              <p:nvPr/>
            </p:nvSpPr>
            <p:spPr>
              <a:xfrm>
                <a:off x="1148" y="1152"/>
                <a:ext cx="509" cy="26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r>
                  <a:rPr lang="en-US" altLang="zh-CN"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7.50</a:t>
                </a:r>
                <a:endParaRPr lang="en-US" altLang="zh-CN" sz="240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3323" name="Rectangle 63"/>
              <p:cNvSpPr/>
              <p:nvPr/>
            </p:nvSpPr>
            <p:spPr>
              <a:xfrm>
                <a:off x="1657" y="1152"/>
                <a:ext cx="512" cy="26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r>
                  <a:rPr lang="en-US" altLang="zh-CN"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7.62</a:t>
                </a:r>
                <a:endParaRPr lang="en-US" altLang="zh-CN" sz="240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3324" name="Rectangle 64"/>
              <p:cNvSpPr/>
              <p:nvPr/>
            </p:nvSpPr>
            <p:spPr>
              <a:xfrm>
                <a:off x="2169" y="1152"/>
                <a:ext cx="511" cy="26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r>
                  <a:rPr lang="en-US" altLang="zh-CN"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7.59</a:t>
                </a:r>
                <a:endParaRPr lang="en-US" altLang="zh-CN" sz="240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3325" name="Rectangle 65"/>
              <p:cNvSpPr/>
              <p:nvPr/>
            </p:nvSpPr>
            <p:spPr>
              <a:xfrm>
                <a:off x="2680" y="1152"/>
                <a:ext cx="494" cy="26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r>
                  <a:rPr lang="en-US" altLang="zh-CN"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7.65</a:t>
                </a:r>
                <a:endParaRPr lang="en-US" altLang="zh-CN" sz="240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3326" name="Rectangle 66"/>
              <p:cNvSpPr/>
              <p:nvPr/>
            </p:nvSpPr>
            <p:spPr>
              <a:xfrm>
                <a:off x="3174" y="1152"/>
                <a:ext cx="494" cy="26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r>
                  <a:rPr lang="en-US" altLang="zh-CN"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7.64</a:t>
                </a:r>
                <a:endParaRPr lang="en-US" altLang="zh-CN" sz="240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3327" name="Rectangle 67"/>
              <p:cNvSpPr/>
              <p:nvPr/>
            </p:nvSpPr>
            <p:spPr>
              <a:xfrm>
                <a:off x="3668" y="1152"/>
                <a:ext cx="492" cy="26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r>
                  <a:rPr lang="en-US" altLang="zh-CN"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7.50</a:t>
                </a:r>
                <a:endParaRPr lang="en-US" altLang="zh-CN" sz="240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3328" name="Rectangle 68"/>
              <p:cNvSpPr/>
              <p:nvPr/>
            </p:nvSpPr>
            <p:spPr>
              <a:xfrm>
                <a:off x="4160" y="1152"/>
                <a:ext cx="493" cy="26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r>
                  <a:rPr lang="en-US" altLang="zh-CN"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7.40</a:t>
                </a:r>
                <a:endParaRPr lang="en-US" altLang="zh-CN" sz="240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3329" name="Rectangle 69"/>
              <p:cNvSpPr/>
              <p:nvPr/>
            </p:nvSpPr>
            <p:spPr>
              <a:xfrm>
                <a:off x="4653" y="1152"/>
                <a:ext cx="494" cy="26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r>
                  <a:rPr lang="en-US" altLang="zh-CN"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7.41</a:t>
                </a:r>
                <a:endParaRPr lang="en-US" altLang="zh-CN" sz="240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3330" name="Rectangle 70"/>
              <p:cNvSpPr/>
              <p:nvPr/>
            </p:nvSpPr>
            <p:spPr>
              <a:xfrm>
                <a:off x="5147" y="1152"/>
                <a:ext cx="493" cy="26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7.41</a:t>
                </a:r>
                <a:endParaRPr lang="en-US" altLang="zh-CN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3331" name="Rectangle 71"/>
              <p:cNvSpPr/>
              <p:nvPr/>
            </p:nvSpPr>
            <p:spPr>
              <a:xfrm>
                <a:off x="125" y="1420"/>
                <a:ext cx="511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pPr algn="ctr"/>
                <a:r>
                  <a:rPr lang="zh-CN" alt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乙</a:t>
                </a:r>
                <a:endParaRPr lang="zh-CN" altLang="en-US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3332" name="Rectangle 72"/>
              <p:cNvSpPr/>
              <p:nvPr/>
            </p:nvSpPr>
            <p:spPr>
              <a:xfrm>
                <a:off x="636" y="1420"/>
                <a:ext cx="512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7.55</a:t>
                </a:r>
                <a:endParaRPr lang="en-US" altLang="zh-CN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3333" name="Rectangle 73"/>
              <p:cNvSpPr/>
              <p:nvPr/>
            </p:nvSpPr>
            <p:spPr>
              <a:xfrm>
                <a:off x="1148" y="1420"/>
                <a:ext cx="509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7.56</a:t>
                </a:r>
                <a:endParaRPr lang="en-US" altLang="zh-CN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3334" name="Rectangle 74"/>
              <p:cNvSpPr/>
              <p:nvPr/>
            </p:nvSpPr>
            <p:spPr>
              <a:xfrm>
                <a:off x="1657" y="1420"/>
                <a:ext cx="512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7.53</a:t>
                </a:r>
                <a:endParaRPr lang="en-US" altLang="zh-CN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3335" name="Rectangle 75"/>
              <p:cNvSpPr/>
              <p:nvPr/>
            </p:nvSpPr>
            <p:spPr>
              <a:xfrm>
                <a:off x="2169" y="1420"/>
                <a:ext cx="511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7.44</a:t>
                </a:r>
                <a:endParaRPr lang="en-US" altLang="zh-CN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3336" name="Rectangle 76"/>
              <p:cNvSpPr/>
              <p:nvPr/>
            </p:nvSpPr>
            <p:spPr>
              <a:xfrm>
                <a:off x="2680" y="1420"/>
                <a:ext cx="494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7.49</a:t>
                </a:r>
                <a:endParaRPr lang="en-US" altLang="zh-CN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3337" name="Rectangle 77"/>
              <p:cNvSpPr/>
              <p:nvPr/>
            </p:nvSpPr>
            <p:spPr>
              <a:xfrm>
                <a:off x="3174" y="1420"/>
                <a:ext cx="494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7.52</a:t>
                </a:r>
                <a:endParaRPr lang="en-US" altLang="zh-CN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3338" name="Rectangle 78"/>
              <p:cNvSpPr/>
              <p:nvPr/>
            </p:nvSpPr>
            <p:spPr>
              <a:xfrm>
                <a:off x="3668" y="1420"/>
                <a:ext cx="492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7.58</a:t>
                </a:r>
                <a:endParaRPr lang="en-US" altLang="zh-CN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3339" name="Rectangle 79"/>
              <p:cNvSpPr/>
              <p:nvPr/>
            </p:nvSpPr>
            <p:spPr>
              <a:xfrm>
                <a:off x="4160" y="1420"/>
                <a:ext cx="493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7.46</a:t>
                </a:r>
                <a:endParaRPr lang="en-US" altLang="zh-CN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3340" name="Rectangle 80"/>
              <p:cNvSpPr/>
              <p:nvPr/>
            </p:nvSpPr>
            <p:spPr>
              <a:xfrm>
                <a:off x="4653" y="1420"/>
                <a:ext cx="494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7.53</a:t>
                </a:r>
                <a:endParaRPr lang="en-US" altLang="zh-CN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3341" name="Rectangle 81"/>
              <p:cNvSpPr/>
              <p:nvPr/>
            </p:nvSpPr>
            <p:spPr>
              <a:xfrm>
                <a:off x="5147" y="1420"/>
                <a:ext cx="493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90000" tIns="46800" rIns="90000" bIns="46800" anchor="ctr" anchorCtr="1"/>
              <a:p>
                <a:r>
                  <a:rPr lang="en-US" altLang="zh-CN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7.49 </a:t>
                </a:r>
                <a:endParaRPr lang="en-US" altLang="zh-CN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13342" name="Line 82"/>
              <p:cNvSpPr/>
              <p:nvPr/>
            </p:nvSpPr>
            <p:spPr>
              <a:xfrm>
                <a:off x="636" y="1152"/>
                <a:ext cx="0" cy="59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3343" name="Line 83"/>
              <p:cNvSpPr/>
              <p:nvPr/>
            </p:nvSpPr>
            <p:spPr>
              <a:xfrm>
                <a:off x="1148" y="1152"/>
                <a:ext cx="0" cy="59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3344" name="Line 84"/>
              <p:cNvSpPr/>
              <p:nvPr/>
            </p:nvSpPr>
            <p:spPr>
              <a:xfrm>
                <a:off x="1657" y="1152"/>
                <a:ext cx="0" cy="59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3345" name="Line 85"/>
              <p:cNvSpPr/>
              <p:nvPr/>
            </p:nvSpPr>
            <p:spPr>
              <a:xfrm>
                <a:off x="2169" y="1152"/>
                <a:ext cx="0" cy="59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3346" name="Line 86"/>
              <p:cNvSpPr/>
              <p:nvPr/>
            </p:nvSpPr>
            <p:spPr>
              <a:xfrm>
                <a:off x="2680" y="1152"/>
                <a:ext cx="0" cy="59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3347" name="Line 87"/>
              <p:cNvSpPr/>
              <p:nvPr/>
            </p:nvSpPr>
            <p:spPr>
              <a:xfrm>
                <a:off x="3174" y="1152"/>
                <a:ext cx="0" cy="59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3348" name="Line 88"/>
              <p:cNvSpPr/>
              <p:nvPr/>
            </p:nvSpPr>
            <p:spPr>
              <a:xfrm>
                <a:off x="3668" y="1152"/>
                <a:ext cx="0" cy="59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3349" name="Line 89"/>
              <p:cNvSpPr/>
              <p:nvPr/>
            </p:nvSpPr>
            <p:spPr>
              <a:xfrm>
                <a:off x="4160" y="1152"/>
                <a:ext cx="0" cy="59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3350" name="Line 90"/>
              <p:cNvSpPr/>
              <p:nvPr/>
            </p:nvSpPr>
            <p:spPr>
              <a:xfrm>
                <a:off x="4653" y="1152"/>
                <a:ext cx="0" cy="59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3351" name="Line 91"/>
              <p:cNvSpPr/>
              <p:nvPr/>
            </p:nvSpPr>
            <p:spPr>
              <a:xfrm>
                <a:off x="5147" y="1152"/>
                <a:ext cx="0" cy="59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3352" name="Line 92"/>
              <p:cNvSpPr/>
              <p:nvPr/>
            </p:nvSpPr>
            <p:spPr>
              <a:xfrm>
                <a:off x="125" y="1420"/>
                <a:ext cx="551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3353" name="Line 93"/>
              <p:cNvSpPr/>
              <p:nvPr/>
            </p:nvSpPr>
            <p:spPr>
              <a:xfrm>
                <a:off x="125" y="1152"/>
                <a:ext cx="0" cy="595"/>
              </a:xfrm>
              <a:prstGeom prst="line">
                <a:avLst/>
              </a:prstGeom>
              <a:ln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3354" name="Line 94"/>
              <p:cNvSpPr/>
              <p:nvPr/>
            </p:nvSpPr>
            <p:spPr>
              <a:xfrm>
                <a:off x="5640" y="1152"/>
                <a:ext cx="0" cy="595"/>
              </a:xfrm>
              <a:prstGeom prst="line">
                <a:avLst/>
              </a:prstGeom>
              <a:ln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3355" name="Line 95"/>
              <p:cNvSpPr/>
              <p:nvPr/>
            </p:nvSpPr>
            <p:spPr>
              <a:xfrm>
                <a:off x="125" y="1152"/>
                <a:ext cx="5515" cy="0"/>
              </a:xfrm>
              <a:prstGeom prst="line">
                <a:avLst/>
              </a:prstGeom>
              <a:ln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3356" name="Line 96"/>
              <p:cNvSpPr/>
              <p:nvPr/>
            </p:nvSpPr>
            <p:spPr>
              <a:xfrm>
                <a:off x="125" y="1747"/>
                <a:ext cx="5515" cy="0"/>
              </a:xfrm>
              <a:prstGeom prst="line">
                <a:avLst/>
              </a:prstGeom>
              <a:ln w="285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>
                                            <p:txEl>
                                              <p:charRg st="30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0843" name="Text Box 123"/>
          <p:cNvSpPr txBox="1"/>
          <p:nvPr/>
        </p:nvSpPr>
        <p:spPr>
          <a:xfrm>
            <a:off x="1087438" y="5526088"/>
            <a:ext cx="2414587" cy="608012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产量波动较大</a:t>
            </a:r>
            <a:endParaRPr lang="zh-CN" altLang="en-US" sz="2800" dirty="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30844" name="Text Box 124"/>
          <p:cNvSpPr txBox="1"/>
          <p:nvPr/>
        </p:nvSpPr>
        <p:spPr>
          <a:xfrm>
            <a:off x="5637213" y="5534025"/>
            <a:ext cx="2357437" cy="60801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产量波动较小</a:t>
            </a:r>
            <a:endParaRPr lang="zh-CN" altLang="en-US" sz="2800" dirty="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2124" name="Rectangle 15"/>
          <p:cNvSpPr/>
          <p:nvPr/>
        </p:nvSpPr>
        <p:spPr>
          <a:xfrm>
            <a:off x="161925" y="600075"/>
            <a:ext cx="9196388" cy="1296988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pPr>
              <a:lnSpc>
                <a:spcPct val="130000"/>
              </a:lnSpc>
              <a:spcBef>
                <a:spcPct val="20000"/>
              </a:spcBef>
            </a:pPr>
            <a:r>
              <a:rPr lang="zh-CN" altLang="en-GB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（</a:t>
            </a:r>
            <a:r>
              <a:rPr lang="en-GB" altLang="zh-CN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zh-CN" altLang="en-GB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）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如何考察一种甜玉米产量的</a:t>
            </a:r>
            <a:r>
              <a:rPr lang="zh-CN" altLang="en-US" sz="28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稳定性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呢？</a:t>
            </a:r>
            <a:endParaRPr lang="zh-CN" altLang="en-US" sz="28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30000"/>
              </a:lnSpc>
              <a:spcBef>
                <a:spcPct val="20000"/>
              </a:spcBef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 ①请设计统计图直观地反映出甜玉米产量的分布情况． 　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grpSp>
        <p:nvGrpSpPr>
          <p:cNvPr id="6" name="Group 73"/>
          <p:cNvGrpSpPr/>
          <p:nvPr/>
        </p:nvGrpSpPr>
        <p:grpSpPr>
          <a:xfrm>
            <a:off x="161925" y="2014538"/>
            <a:ext cx="4533900" cy="3305175"/>
            <a:chOff x="102" y="1721"/>
            <a:chExt cx="2856" cy="2082"/>
          </a:xfrm>
        </p:grpSpPr>
        <p:pic>
          <p:nvPicPr>
            <p:cNvPr id="14341" name="Picture 69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2" y="2054"/>
              <a:ext cx="2856" cy="174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342" name="Text Box 123"/>
            <p:cNvSpPr txBox="1"/>
            <p:nvPr/>
          </p:nvSpPr>
          <p:spPr>
            <a:xfrm>
              <a:off x="681" y="1721"/>
              <a:ext cx="1728" cy="4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>
                <a:lnSpc>
                  <a:spcPct val="150000"/>
                </a:lnSpc>
                <a:spcBef>
                  <a:spcPct val="50000"/>
                </a:spcBef>
              </a:pPr>
              <a:r>
                <a:rPr lang="zh-CN" altLang="en-US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甲种甜玉米的产量</a:t>
              </a:r>
              <a:endParaRPr lang="zh-CN" alt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</p:grpSp>
      <p:grpSp>
        <p:nvGrpSpPr>
          <p:cNvPr id="8" name="Group 74"/>
          <p:cNvGrpSpPr/>
          <p:nvPr/>
        </p:nvGrpSpPr>
        <p:grpSpPr>
          <a:xfrm>
            <a:off x="4540250" y="2001838"/>
            <a:ext cx="4481513" cy="3322637"/>
            <a:chOff x="2860" y="1713"/>
            <a:chExt cx="2823" cy="2093"/>
          </a:xfrm>
        </p:grpSpPr>
        <p:pic>
          <p:nvPicPr>
            <p:cNvPr id="14344" name="Picture 70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860" y="2072"/>
              <a:ext cx="2823" cy="173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345" name="Text Box 123"/>
            <p:cNvSpPr txBox="1"/>
            <p:nvPr/>
          </p:nvSpPr>
          <p:spPr>
            <a:xfrm>
              <a:off x="3427" y="1713"/>
              <a:ext cx="1920" cy="4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>
                <a:lnSpc>
                  <a:spcPct val="150000"/>
                </a:lnSpc>
                <a:spcBef>
                  <a:spcPct val="50000"/>
                </a:spcBef>
              </a:pPr>
              <a:r>
                <a:rPr lang="zh-CN" altLang="en-US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乙种甜玉米的产量</a:t>
              </a:r>
              <a:endParaRPr lang="zh-CN" alt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4">
                                            <p:txEl>
                                              <p:charRg st="21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43" grpId="0" bldLvl="0" animBg="1"/>
      <p:bldP spid="30844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2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noFill/>
          <a:ln w="9525">
            <a:noFill/>
          </a:ln>
          <a:effectLst>
            <a:outerShdw dist="38100" dir="2699999" algn="ctr" rotWithShape="0">
              <a:srgbClr val="000000">
                <a:alpha val="39000"/>
              </a:srgbClr>
            </a:outerShdw>
          </a:effectLst>
        </p:spPr>
      </p:pic>
      <p:sp>
        <p:nvSpPr>
          <p:cNvPr id="10243" name="矩形 32"/>
          <p:cNvSpPr/>
          <p:nvPr/>
        </p:nvSpPr>
        <p:spPr>
          <a:xfrm>
            <a:off x="250825" y="333375"/>
            <a:ext cx="1898650" cy="652463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1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1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>
                <a:latin typeface="宋体" panose="02010600030101010101" pitchFamily="2" charset="-122"/>
              </a:rPr>
              <a:t>探究新知　　</a:t>
            </a: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10244" name="Rectangle 69"/>
          <p:cNvSpPr/>
          <p:nvPr/>
        </p:nvSpPr>
        <p:spPr>
          <a:xfrm>
            <a:off x="27305" y="1381760"/>
            <a:ext cx="1011872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>
            <a:lvl1pPr marL="34290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1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1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buNone/>
            </a:pPr>
            <a:r>
              <a:rPr lang="zh-CN" altLang="en-US" sz="2800" dirty="0">
                <a:latin typeface="宋体" panose="02010600030101010101" pitchFamily="2" charset="-122"/>
              </a:rPr>
              <a:t>统计学中常采用下面的做法来量化这组数据的波动大小</a:t>
            </a:r>
            <a:r>
              <a:rPr lang="zh-CN" altLang="en-US" sz="2800" dirty="0"/>
              <a:t>：</a:t>
            </a:r>
            <a:endParaRPr lang="zh-CN" altLang="en-US" sz="2800" dirty="0"/>
          </a:p>
        </p:txBody>
      </p:sp>
      <p:grpSp>
        <p:nvGrpSpPr>
          <p:cNvPr id="10245" name="Group 15"/>
          <p:cNvGrpSpPr/>
          <p:nvPr/>
        </p:nvGrpSpPr>
        <p:grpSpPr>
          <a:xfrm>
            <a:off x="179388" y="2382838"/>
            <a:ext cx="9966325" cy="3082925"/>
            <a:chOff x="0" y="0"/>
            <a:chExt cx="6278" cy="1942"/>
          </a:xfrm>
        </p:grpSpPr>
        <p:sp>
          <p:nvSpPr>
            <p:cNvPr id="10246" name="Text Box 84"/>
            <p:cNvSpPr txBox="1"/>
            <p:nvPr/>
          </p:nvSpPr>
          <p:spPr>
            <a:xfrm>
              <a:off x="0" y="0"/>
              <a:ext cx="6278" cy="194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lvl="0" indent="-34290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3200" b="1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lvl="1" indent="-28575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800" b="1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lvl="2" indent="-22860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lvl="3" indent="-22860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–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lvl="4" indent="-22860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 sz="20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 eaLnBrk="1" hangingPunct="1">
                <a:buNone/>
              </a:pPr>
              <a:r>
                <a:rPr lang="zh-CN" altLang="en-US" sz="2800" dirty="0">
                  <a:latin typeface="宋体" panose="02010600030101010101" pitchFamily="2" charset="-122"/>
                </a:rPr>
                <a:t>　　设有</a:t>
              </a:r>
              <a:r>
                <a:rPr lang="en-US" altLang="zh-CN" sz="2800" b="0" i="1" dirty="0">
                  <a:latin typeface="Times New Roman" panose="02020603050405020304" pitchFamily="18" charset="0"/>
                </a:rPr>
                <a:t>n</a:t>
              </a:r>
              <a:r>
                <a:rPr lang="zh-CN" altLang="en-US" sz="2800" dirty="0">
                  <a:latin typeface="宋体" panose="02010600030101010101" pitchFamily="2" charset="-122"/>
                </a:rPr>
                <a:t>个数据</a:t>
              </a:r>
              <a:r>
                <a:rPr lang="en-US" altLang="zh-CN" sz="2800" b="0" i="1" dirty="0">
                  <a:latin typeface="Times New Roman" panose="02020603050405020304" pitchFamily="18" charset="0"/>
                </a:rPr>
                <a:t>x</a:t>
              </a:r>
              <a:r>
                <a:rPr lang="en-US" altLang="zh-CN" sz="2800" b="0" baseline="-25000" dirty="0">
                  <a:latin typeface="Times New Roman" panose="02020603050405020304" pitchFamily="18" charset="0"/>
                </a:rPr>
                <a:t>1</a:t>
              </a:r>
              <a:r>
                <a:rPr lang="zh-CN" altLang="en-US" sz="2800" dirty="0">
                  <a:latin typeface="宋体" panose="02010600030101010101" pitchFamily="2" charset="-122"/>
                </a:rPr>
                <a:t>，</a:t>
              </a:r>
              <a:r>
                <a:rPr lang="en-US" altLang="zh-CN" sz="2800" b="0" i="1" dirty="0">
                  <a:latin typeface="Times New Roman" panose="02020603050405020304" pitchFamily="18" charset="0"/>
                </a:rPr>
                <a:t>x</a:t>
              </a:r>
              <a:r>
                <a:rPr lang="en-US" altLang="zh-CN" sz="2800" b="0" baseline="-25000" dirty="0">
                  <a:latin typeface="Times New Roman" panose="02020603050405020304" pitchFamily="18" charset="0"/>
                </a:rPr>
                <a:t>2</a:t>
              </a:r>
              <a:r>
                <a:rPr lang="zh-CN" altLang="en-US" sz="2800" dirty="0">
                  <a:latin typeface="宋体" panose="02010600030101010101" pitchFamily="2" charset="-122"/>
                </a:rPr>
                <a:t>，</a:t>
              </a:r>
              <a:r>
                <a:rPr lang="en-US" altLang="zh-CN" sz="2800" b="0" dirty="0">
                  <a:latin typeface="宋体" panose="02010600030101010101" pitchFamily="2" charset="-122"/>
                </a:rPr>
                <a:t>…</a:t>
              </a:r>
              <a:r>
                <a:rPr lang="zh-CN" altLang="en-US" sz="2800" dirty="0">
                  <a:latin typeface="宋体" panose="02010600030101010101" pitchFamily="2" charset="-122"/>
                </a:rPr>
                <a:t>，</a:t>
              </a:r>
              <a:r>
                <a:rPr lang="en-US" altLang="zh-CN" sz="2800" b="0" i="1" dirty="0">
                  <a:latin typeface="Times New Roman" panose="02020603050405020304" pitchFamily="18" charset="0"/>
                </a:rPr>
                <a:t>x</a:t>
              </a:r>
              <a:r>
                <a:rPr lang="en-US" altLang="zh-CN" sz="2800" b="0" i="1" baseline="-25000" dirty="0">
                  <a:latin typeface="Times New Roman" panose="02020603050405020304" pitchFamily="18" charset="0"/>
                </a:rPr>
                <a:t>n</a:t>
              </a:r>
              <a:r>
                <a:rPr lang="zh-CN" altLang="en-US" sz="2800" dirty="0">
                  <a:latin typeface="宋体" panose="02010600030101010101" pitchFamily="2" charset="-122"/>
                </a:rPr>
                <a:t>，各数据与它们的平均</a:t>
              </a:r>
              <a:endParaRPr lang="zh-CN" altLang="en-US" sz="2800" dirty="0">
                <a:latin typeface="宋体" panose="02010600030101010101" pitchFamily="2" charset="-122"/>
              </a:endParaRPr>
            </a:p>
            <a:p>
              <a:pPr marL="0" lvl="0" indent="0" eaLnBrk="1" hangingPunct="1">
                <a:buNone/>
              </a:pPr>
              <a:r>
                <a:rPr lang="zh-CN" altLang="en-US" sz="2800" dirty="0">
                  <a:latin typeface="宋体" panose="02010600030101010101" pitchFamily="2" charset="-122"/>
                </a:rPr>
                <a:t>数　的差的平方分别是                           ，</a:t>
              </a:r>
              <a:endParaRPr lang="zh-CN" altLang="en-US" sz="2800" dirty="0">
                <a:latin typeface="宋体" panose="02010600030101010101" pitchFamily="2" charset="-122"/>
              </a:endParaRPr>
            </a:p>
            <a:p>
              <a:pPr marL="0" lvl="0" indent="0" eaLnBrk="1" hangingPunct="1">
                <a:buNone/>
              </a:pPr>
              <a:r>
                <a:rPr lang="zh-CN" altLang="en-US" sz="2800" dirty="0">
                  <a:latin typeface="宋体" panose="02010600030101010101" pitchFamily="2" charset="-122"/>
                </a:rPr>
                <a:t>我们用这些值的平均数，即用</a:t>
              </a:r>
              <a:endParaRPr lang="zh-CN" altLang="en-US" sz="2800" dirty="0">
                <a:latin typeface="宋体" panose="02010600030101010101" pitchFamily="2" charset="-122"/>
              </a:endParaRPr>
            </a:p>
            <a:p>
              <a:pPr marL="0" lvl="0" indent="0" eaLnBrk="1" hangingPunct="1">
                <a:buNone/>
              </a:pPr>
              <a:endParaRPr lang="zh-CN" altLang="en-US" sz="2800" dirty="0">
                <a:latin typeface="宋体" panose="02010600030101010101" pitchFamily="2" charset="-122"/>
              </a:endParaRPr>
            </a:p>
            <a:p>
              <a:pPr marL="0" lvl="0" indent="0" eaLnBrk="1" hangingPunct="1">
                <a:buNone/>
              </a:pPr>
              <a:endParaRPr lang="zh-CN" altLang="en-US" sz="2800" dirty="0">
                <a:latin typeface="宋体" panose="02010600030101010101" pitchFamily="2" charset="-122"/>
              </a:endParaRPr>
            </a:p>
            <a:p>
              <a:pPr marL="0" lvl="0" indent="0" eaLnBrk="1" hangingPunct="1">
                <a:buNone/>
              </a:pPr>
              <a:r>
                <a:rPr lang="zh-CN" altLang="en-US" sz="2800" dirty="0">
                  <a:latin typeface="宋体" panose="02010600030101010101" pitchFamily="2" charset="-122"/>
                </a:rPr>
                <a:t>来衡量这组数据的波动大小，称它为这组数据的</a:t>
              </a:r>
              <a:r>
                <a:rPr lang="zh-CN" altLang="en-US" sz="2800" dirty="0">
                  <a:solidFill>
                    <a:srgbClr val="0000FF"/>
                  </a:solidFill>
                  <a:latin typeface="宋体" panose="02010600030101010101" pitchFamily="2" charset="-122"/>
                </a:rPr>
                <a:t>方差</a:t>
              </a:r>
              <a:r>
                <a:rPr lang="zh-CN" altLang="en-US" sz="2800" dirty="0"/>
                <a:t>．</a:t>
              </a:r>
              <a:endParaRPr lang="zh-CN" altLang="en-US" sz="2800" dirty="0"/>
            </a:p>
          </p:txBody>
        </p:sp>
        <p:graphicFrame>
          <p:nvGraphicFramePr>
            <p:cNvPr id="10247" name="对象 10246"/>
            <p:cNvGraphicFramePr>
              <a:graphicFrameLocks noChangeAspect="1"/>
            </p:cNvGraphicFramePr>
            <p:nvPr/>
          </p:nvGraphicFramePr>
          <p:xfrm>
            <a:off x="294" y="390"/>
            <a:ext cx="222" cy="26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8" name="" r:id="rId2" imgW="139700" imgH="165100" progId="Equation.DSMT4">
                    <p:embed/>
                  </p:oleObj>
                </mc:Choice>
                <mc:Fallback>
                  <p:oleObj name="" r:id="rId2" imgW="139700" imgH="165100" progId="Equation.DSMT4">
                    <p:embed/>
                    <p:pic>
                      <p:nvPicPr>
                        <p:cNvPr id="0" name="图片 3077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294" y="390"/>
                          <a:ext cx="222" cy="261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48" name="对象 10247"/>
            <p:cNvGraphicFramePr>
              <a:graphicFrameLocks noChangeAspect="1"/>
            </p:cNvGraphicFramePr>
            <p:nvPr/>
          </p:nvGraphicFramePr>
          <p:xfrm>
            <a:off x="2401" y="355"/>
            <a:ext cx="2871" cy="3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9" name="" r:id="rId4" imgW="4559300" imgH="520700" progId="Equation.DSMT4">
                    <p:embed/>
                  </p:oleObj>
                </mc:Choice>
                <mc:Fallback>
                  <p:oleObj name="" r:id="rId4" imgW="4559300" imgH="520700" progId="Equation.DSMT4">
                    <p:embed/>
                    <p:pic>
                      <p:nvPicPr>
                        <p:cNvPr id="0" name="图片 3078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2401" y="355"/>
                          <a:ext cx="2871" cy="32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49" name="对象 10248"/>
            <p:cNvGraphicFramePr>
              <a:graphicFrameLocks noChangeAspect="1"/>
            </p:cNvGraphicFramePr>
            <p:nvPr/>
          </p:nvGraphicFramePr>
          <p:xfrm>
            <a:off x="562" y="997"/>
            <a:ext cx="3815" cy="5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0" name="" r:id="rId6" imgW="6057900" imgH="876300" progId="Equation.DSMT4">
                    <p:embed/>
                  </p:oleObj>
                </mc:Choice>
                <mc:Fallback>
                  <p:oleObj name="" r:id="rId6" imgW="6057900" imgH="876300" progId="Equation.DSMT4">
                    <p:embed/>
                    <p:pic>
                      <p:nvPicPr>
                        <p:cNvPr id="0" name="图片 3079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562" y="997"/>
                          <a:ext cx="3815" cy="55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250" name="Rectangle 33"/>
          <p:cNvSpPr/>
          <p:nvPr/>
        </p:nvSpPr>
        <p:spPr>
          <a:xfrm>
            <a:off x="168275" y="5467350"/>
            <a:ext cx="8924925" cy="1031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1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1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buNone/>
            </a:pPr>
            <a:r>
              <a:rPr lang="zh-CN" altLang="en-US" sz="2800">
                <a:latin typeface="宋体" panose="02010600030101010101" pitchFamily="2" charset="-122"/>
              </a:rPr>
              <a:t>　　方差</a:t>
            </a:r>
            <a:r>
              <a:rPr lang="zh-CN" altLang="en-US" sz="2800">
                <a:solidFill>
                  <a:srgbClr val="0000FF"/>
                </a:solidFill>
                <a:latin typeface="宋体" panose="02010600030101010101" pitchFamily="2" charset="-122"/>
              </a:rPr>
              <a:t>越大</a:t>
            </a:r>
            <a:r>
              <a:rPr lang="zh-CN" altLang="en-US" sz="2800">
                <a:latin typeface="宋体" panose="02010600030101010101" pitchFamily="2" charset="-122"/>
              </a:rPr>
              <a:t>，数据的波动</a:t>
            </a:r>
            <a:r>
              <a:rPr lang="zh-CN" altLang="en-US" sz="2800">
                <a:solidFill>
                  <a:srgbClr val="0000FF"/>
                </a:solidFill>
                <a:latin typeface="宋体" panose="02010600030101010101" pitchFamily="2" charset="-122"/>
              </a:rPr>
              <a:t>越</a:t>
            </a:r>
            <a:r>
              <a:rPr lang="zh-CN" altLang="en-US" sz="2800">
                <a:solidFill>
                  <a:srgbClr val="0000FF"/>
                </a:solidFill>
              </a:rPr>
              <a:t>大；</a:t>
            </a:r>
            <a:endParaRPr lang="zh-CN" altLang="en-US" sz="2800">
              <a:solidFill>
                <a:srgbClr val="0000FF"/>
              </a:solidFill>
            </a:endParaRPr>
          </a:p>
          <a:p>
            <a:pPr marL="0" lvl="0" indent="0" eaLnBrk="1" hangingPunct="1">
              <a:buNone/>
            </a:pPr>
            <a:r>
              <a:rPr lang="zh-CN" altLang="en-US" sz="2800">
                <a:latin typeface="宋体" panose="02010600030101010101" pitchFamily="2" charset="-122"/>
              </a:rPr>
              <a:t>　　方差</a:t>
            </a:r>
            <a:r>
              <a:rPr lang="zh-CN" altLang="en-US" sz="2800">
                <a:solidFill>
                  <a:srgbClr val="0000FF"/>
                </a:solidFill>
                <a:latin typeface="宋体" panose="02010600030101010101" pitchFamily="2" charset="-122"/>
              </a:rPr>
              <a:t>越小</a:t>
            </a:r>
            <a:r>
              <a:rPr lang="zh-CN" altLang="en-US" sz="2800">
                <a:latin typeface="宋体" panose="02010600030101010101" pitchFamily="2" charset="-122"/>
              </a:rPr>
              <a:t>，数据的波动</a:t>
            </a:r>
            <a:r>
              <a:rPr lang="zh-CN" altLang="en-US" sz="2800">
                <a:solidFill>
                  <a:srgbClr val="0000FF"/>
                </a:solidFill>
                <a:latin typeface="宋体" panose="02010600030101010101" pitchFamily="2" charset="-122"/>
              </a:rPr>
              <a:t>越</a:t>
            </a:r>
            <a:r>
              <a:rPr lang="zh-CN" altLang="en-US" sz="2800">
                <a:solidFill>
                  <a:srgbClr val="0000FF"/>
                </a:solidFill>
              </a:rPr>
              <a:t>小．</a:t>
            </a:r>
            <a:endParaRPr lang="zh-CN" altLang="en-US" sz="280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charRg st="16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7409" name="Rectangle 15"/>
          <p:cNvSpPr/>
          <p:nvPr/>
        </p:nvSpPr>
        <p:spPr>
          <a:xfrm>
            <a:off x="182563" y="657225"/>
            <a:ext cx="8761412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pPr>
              <a:spcBef>
                <a:spcPct val="20000"/>
              </a:spcBef>
            </a:pPr>
            <a:r>
              <a:rPr lang="en-GB" altLang="en-GB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②</a:t>
            </a:r>
            <a:r>
              <a:rPr lang="zh-CN" altLang="en-GB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请利用方差公式分析甲、乙两种甜玉米的波动程度．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 　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4203" name="Rectangle 8"/>
          <p:cNvSpPr/>
          <p:nvPr/>
        </p:nvSpPr>
        <p:spPr>
          <a:xfrm>
            <a:off x="557213" y="1327150"/>
            <a:ext cx="4483100" cy="52070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两组数据的方差分别是：      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graphicFrame>
        <p:nvGraphicFramePr>
          <p:cNvPr id="40970" name="Object 10"/>
          <p:cNvGraphicFramePr>
            <a:graphicFrameLocks noChangeAspect="1"/>
          </p:cNvGraphicFramePr>
          <p:nvPr/>
        </p:nvGraphicFramePr>
        <p:xfrm>
          <a:off x="436563" y="2163763"/>
          <a:ext cx="8139112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" r:id="rId1" imgW="9410700" imgH="901700" progId="Equation.DSMT4">
                  <p:embed/>
                </p:oleObj>
              </mc:Choice>
              <mc:Fallback>
                <p:oleObj name="" r:id="rId1" imgW="9410700" imgH="901700" progId="Equation.DSMT4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36563" y="2163763"/>
                        <a:ext cx="8139112" cy="7810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0"/>
          <p:cNvGraphicFramePr>
            <a:graphicFrameLocks noChangeAspect="1"/>
          </p:cNvGraphicFramePr>
          <p:nvPr/>
        </p:nvGraphicFramePr>
        <p:xfrm>
          <a:off x="334963" y="3051175"/>
          <a:ext cx="8351837" cy="779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" r:id="rId3" imgW="9664700" imgH="901700" progId="Equation.DSMT4">
                  <p:embed/>
                </p:oleObj>
              </mc:Choice>
              <mc:Fallback>
                <p:oleObj name="" r:id="rId3" imgW="9664700" imgH="901700" progId="Equation.DSMT4">
                  <p:embed/>
                  <p:pic>
                    <p:nvPicPr>
                      <p:cNvPr id="0" name="图片 308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4963" y="3051175"/>
                        <a:ext cx="8351837" cy="7794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61" name="Rectangle 57"/>
          <p:cNvSpPr/>
          <p:nvPr/>
        </p:nvSpPr>
        <p:spPr>
          <a:xfrm>
            <a:off x="212725" y="5048250"/>
            <a:ext cx="8474075" cy="13827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　　据样本估计总体的统计思想，种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乙种甜玉米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rPr>
              <a:t>产量较稳定．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grpSp>
        <p:nvGrpSpPr>
          <p:cNvPr id="11271" name="Group 61"/>
          <p:cNvGrpSpPr/>
          <p:nvPr/>
        </p:nvGrpSpPr>
        <p:grpSpPr>
          <a:xfrm>
            <a:off x="212725" y="3721100"/>
            <a:ext cx="8362950" cy="1384300"/>
            <a:chOff x="134" y="1711"/>
            <a:chExt cx="5268" cy="872"/>
          </a:xfrm>
        </p:grpSpPr>
        <p:sp>
          <p:nvSpPr>
            <p:cNvPr id="17415" name="Rectangle 15"/>
            <p:cNvSpPr/>
            <p:nvPr/>
          </p:nvSpPr>
          <p:spPr>
            <a:xfrm>
              <a:off x="134" y="1711"/>
              <a:ext cx="5268" cy="87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ctr">
              <a:spAutoFit/>
            </a:bodyPr>
            <a:p>
              <a:pPr>
                <a:lnSpc>
                  <a:spcPct val="150000"/>
                </a:lnSpc>
                <a:spcBef>
                  <a:spcPct val="20000"/>
                </a:spcBef>
              </a:pPr>
              <a:r>
                <a:rPr lang="zh-CN" altLang="en-US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　　显然 　</a:t>
              </a:r>
              <a:r>
                <a:rPr lang="zh-CN" altLang="en-US" sz="28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＞</a:t>
              </a:r>
              <a:r>
                <a:rPr lang="zh-CN" altLang="en-US" sz="2800" dirty="0">
                  <a:latin typeface="Times New Roman" panose="02020603050405020304" pitchFamily="18" charset="0"/>
                  <a:ea typeface="黑体" panose="02010609060101010101" pitchFamily="2" charset="-122"/>
                </a:rPr>
                <a:t>  　，即说明甲种甜玉米的波动较大，这与我们从产量分布图看到的结果一致．</a:t>
              </a:r>
              <a:endParaRPr lang="zh-CN" altLang="en-US" sz="2800" dirty="0"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  <p:graphicFrame>
          <p:nvGraphicFramePr>
            <p:cNvPr id="17416" name="Object 59"/>
            <p:cNvGraphicFramePr>
              <a:graphicFrameLocks noChangeAspect="1"/>
            </p:cNvGraphicFramePr>
            <p:nvPr/>
          </p:nvGraphicFramePr>
          <p:xfrm>
            <a:off x="1136" y="1814"/>
            <a:ext cx="216" cy="3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4" name="" r:id="rId5" imgW="342900" imgH="533400" progId="Equation.DSMT4">
                    <p:embed/>
                  </p:oleObj>
                </mc:Choice>
                <mc:Fallback>
                  <p:oleObj name="" r:id="rId5" imgW="342900" imgH="533400" progId="Equation.DSMT4">
                    <p:embed/>
                    <p:pic>
                      <p:nvPicPr>
                        <p:cNvPr id="0" name="图片 3083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1136" y="1814"/>
                          <a:ext cx="216" cy="33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417" name="Object 60"/>
            <p:cNvGraphicFramePr>
              <a:graphicFrameLocks noChangeAspect="1"/>
            </p:cNvGraphicFramePr>
            <p:nvPr/>
          </p:nvGraphicFramePr>
          <p:xfrm>
            <a:off x="1620" y="1785"/>
            <a:ext cx="224" cy="3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5" name="" r:id="rId7" imgW="355600" imgH="520700" progId="Equation.DSMT4">
                    <p:embed/>
                  </p:oleObj>
                </mc:Choice>
                <mc:Fallback>
                  <p:oleObj name="" r:id="rId7" imgW="355600" imgH="520700" progId="Equation.DSMT4">
                    <p:embed/>
                    <p:pic>
                      <p:nvPicPr>
                        <p:cNvPr id="0" name="图片 3084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1620" y="1785"/>
                          <a:ext cx="224" cy="32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3" grpId="0"/>
      <p:bldP spid="47161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rtlCol="0" anchor="t" anchorCtr="0" compatLnSpc="1"/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2853</Words>
  <Application>WPS 演示</Application>
  <PresentationFormat>在屏幕上显示</PresentationFormat>
  <Paragraphs>470</Paragraphs>
  <Slides>21</Slides>
  <Notes>3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16</vt:i4>
      </vt:variant>
      <vt:variant>
        <vt:lpstr>幻灯片标题</vt:lpstr>
      </vt:variant>
      <vt:variant>
        <vt:i4>21</vt:i4>
      </vt:variant>
    </vt:vector>
  </HeadingPairs>
  <TitlesOfParts>
    <vt:vector size="50" baseType="lpstr">
      <vt:lpstr>Arial</vt:lpstr>
      <vt:lpstr>宋体</vt:lpstr>
      <vt:lpstr>Wingdings</vt:lpstr>
      <vt:lpstr>华文细黑</vt:lpstr>
      <vt:lpstr>微软雅黑</vt:lpstr>
      <vt:lpstr>黑体</vt:lpstr>
      <vt:lpstr>隶书</vt:lpstr>
      <vt:lpstr>Times New Roman</vt:lpstr>
      <vt:lpstr>方正姚体</vt:lpstr>
      <vt:lpstr>Arial Unicode MS</vt:lpstr>
      <vt:lpstr>Calibri</vt:lpstr>
      <vt:lpstr>方正兰亭黑_GBK</vt:lpstr>
      <vt:lpstr>默认设计模板</vt:lpstr>
      <vt:lpstr>Equation.DSMT4</vt:lpstr>
      <vt:lpstr>Equation.3</vt:lpstr>
      <vt:lpstr>Equation.3</vt:lpstr>
      <vt:lpstr>Equation.3</vt:lpstr>
      <vt:lpstr>Equation.3</vt:lpstr>
      <vt:lpstr>Equation.3</vt:lpstr>
      <vt:lpstr>Equation.3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659</cp:revision>
  <dcterms:created xsi:type="dcterms:W3CDTF">2015-07-09T08:14:00Z</dcterms:created>
  <dcterms:modified xsi:type="dcterms:W3CDTF">2018-06-07T01:06:37Z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